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95"/>
  </p:notesMasterIdLst>
  <p:sldIdLst>
    <p:sldId id="283" r:id="rId2"/>
    <p:sldId id="284" r:id="rId3"/>
    <p:sldId id="367" r:id="rId4"/>
    <p:sldId id="452" r:id="rId5"/>
    <p:sldId id="368" r:id="rId6"/>
    <p:sldId id="497" r:id="rId7"/>
    <p:sldId id="440" r:id="rId8"/>
    <p:sldId id="366" r:id="rId9"/>
    <p:sldId id="277" r:id="rId10"/>
    <p:sldId id="422" r:id="rId11"/>
    <p:sldId id="423" r:id="rId12"/>
    <p:sldId id="424" r:id="rId13"/>
    <p:sldId id="417" r:id="rId14"/>
    <p:sldId id="362" r:id="rId15"/>
    <p:sldId id="441" r:id="rId16"/>
    <p:sldId id="370" r:id="rId17"/>
    <p:sldId id="500" r:id="rId18"/>
    <p:sldId id="499" r:id="rId19"/>
    <p:sldId id="498" r:id="rId20"/>
    <p:sldId id="371" r:id="rId21"/>
    <p:sldId id="372" r:id="rId22"/>
    <p:sldId id="314" r:id="rId23"/>
    <p:sldId id="373" r:id="rId24"/>
    <p:sldId id="374" r:id="rId25"/>
    <p:sldId id="375" r:id="rId26"/>
    <p:sldId id="376" r:id="rId27"/>
    <p:sldId id="377" r:id="rId28"/>
    <p:sldId id="378" r:id="rId29"/>
    <p:sldId id="379" r:id="rId30"/>
    <p:sldId id="380" r:id="rId31"/>
    <p:sldId id="381" r:id="rId32"/>
    <p:sldId id="382" r:id="rId33"/>
    <p:sldId id="383" r:id="rId34"/>
    <p:sldId id="384" r:id="rId35"/>
    <p:sldId id="385" r:id="rId36"/>
    <p:sldId id="386" r:id="rId37"/>
    <p:sldId id="387" r:id="rId38"/>
    <p:sldId id="388" r:id="rId39"/>
    <p:sldId id="389" r:id="rId40"/>
    <p:sldId id="390" r:id="rId41"/>
    <p:sldId id="391" r:id="rId42"/>
    <p:sldId id="392" r:id="rId43"/>
    <p:sldId id="393" r:id="rId44"/>
    <p:sldId id="394" r:id="rId45"/>
    <p:sldId id="395" r:id="rId46"/>
    <p:sldId id="396" r:id="rId47"/>
    <p:sldId id="363" r:id="rId48"/>
    <p:sldId id="364" r:id="rId49"/>
    <p:sldId id="365" r:id="rId50"/>
    <p:sldId id="451" r:id="rId51"/>
    <p:sldId id="425" r:id="rId52"/>
    <p:sldId id="450" r:id="rId53"/>
    <p:sldId id="472" r:id="rId54"/>
    <p:sldId id="473" r:id="rId55"/>
    <p:sldId id="474" r:id="rId56"/>
    <p:sldId id="476" r:id="rId57"/>
    <p:sldId id="477" r:id="rId58"/>
    <p:sldId id="482" r:id="rId59"/>
    <p:sldId id="484" r:id="rId60"/>
    <p:sldId id="485" r:id="rId61"/>
    <p:sldId id="483" r:id="rId62"/>
    <p:sldId id="486" r:id="rId63"/>
    <p:sldId id="488" r:id="rId64"/>
    <p:sldId id="489" r:id="rId65"/>
    <p:sldId id="426" r:id="rId66"/>
    <p:sldId id="257" r:id="rId67"/>
    <p:sldId id="258" r:id="rId68"/>
    <p:sldId id="259" r:id="rId69"/>
    <p:sldId id="260" r:id="rId70"/>
    <p:sldId id="261" r:id="rId71"/>
    <p:sldId id="262" r:id="rId72"/>
    <p:sldId id="263" r:id="rId73"/>
    <p:sldId id="264" r:id="rId74"/>
    <p:sldId id="443" r:id="rId75"/>
    <p:sldId id="444" r:id="rId76"/>
    <p:sldId id="445" r:id="rId77"/>
    <p:sldId id="446" r:id="rId78"/>
    <p:sldId id="447" r:id="rId79"/>
    <p:sldId id="448" r:id="rId80"/>
    <p:sldId id="449" r:id="rId81"/>
    <p:sldId id="421" r:id="rId82"/>
    <p:sldId id="431" r:id="rId83"/>
    <p:sldId id="432" r:id="rId84"/>
    <p:sldId id="434" r:id="rId85"/>
    <p:sldId id="288" r:id="rId86"/>
    <p:sldId id="436" r:id="rId87"/>
    <p:sldId id="289" r:id="rId88"/>
    <p:sldId id="286" r:id="rId89"/>
    <p:sldId id="427" r:id="rId90"/>
    <p:sldId id="418" r:id="rId91"/>
    <p:sldId id="442" r:id="rId92"/>
    <p:sldId id="419" r:id="rId93"/>
    <p:sldId id="420" r:id="rId9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81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66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819C0-2215-457D-BA14-DFF32ADD8BBE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D9437-213A-4F17-92CE-7E64C7572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885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1400" y="2341983"/>
            <a:ext cx="7935686" cy="1073021"/>
          </a:xfrm>
        </p:spPr>
        <p:txBody>
          <a:bodyPr anchor="ctr">
            <a:normAutofit/>
          </a:bodyPr>
          <a:lstStyle>
            <a:lvl1pPr algn="r">
              <a:defRPr sz="4400" b="1">
                <a:solidFill>
                  <a:srgbClr val="0081C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1400" y="3602038"/>
            <a:ext cx="7935686" cy="165576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39047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עמותה להפעלת מתנדבים לשירות לאומי - אזרחי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4E9F6-2DEA-414F-991F-4ED77E59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903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עמותה להפעלת מתנדבים לשירות לאומי - אזרחי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4E9F6-2DEA-414F-991F-4ED77E59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260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0604" y="0"/>
            <a:ext cx="8853196" cy="821094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rgbClr val="0081C7"/>
                </a:solidFill>
              </a:defRPr>
            </a:lvl1pPr>
            <a:lvl2pPr>
              <a:defRPr>
                <a:solidFill>
                  <a:srgbClr val="0081C7"/>
                </a:solidFill>
              </a:defRPr>
            </a:lvl2pPr>
            <a:lvl3pPr>
              <a:defRPr>
                <a:solidFill>
                  <a:srgbClr val="0081C7"/>
                </a:solidFill>
              </a:defRPr>
            </a:lvl3pPr>
            <a:lvl4pPr>
              <a:defRPr>
                <a:solidFill>
                  <a:srgbClr val="0081C7"/>
                </a:solidFill>
              </a:defRPr>
            </a:lvl4pPr>
            <a:lvl5pPr>
              <a:defRPr>
                <a:solidFill>
                  <a:srgbClr val="0081C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9815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עמותה להפעלת מתנדבים לשירות לאומי - אזרחי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4E9F6-2DEA-414F-991F-4ED77E59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634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עמותה להפעלת מתנדבים לשירות לאומי - אזרחי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4E9F6-2DEA-414F-991F-4ED77E59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48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עמותה להפעלת מתנדבים לשירות לאומי - אזרחי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4E9F6-2DEA-414F-991F-4ED77E59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328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עמותה להפעלת מתנדבים לשירות לאומי - אזרחי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4E9F6-2DEA-414F-991F-4ED77E59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0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עמותה להפעלת מתנדבים לשירות לאומי - אזרחי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4E9F6-2DEA-414F-991F-4ED77E59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98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עמותה להפעלת מתנדבים לשירות לאומי - אזרחי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4E9F6-2DEA-414F-991F-4ED77E59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64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עמותה להפעלת מתנדבים לשירות לאומי - אזרחי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4E9F6-2DEA-414F-991F-4ED77E59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386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e-IL"/>
              <a:t>עמותה להפעלת מתנדבים לשירות לאומי - אזרחי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4E9F6-2DEA-414F-991F-4ED77E59B3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688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1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hyperlink" Target="mailto:liron@shlomit.org.i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5253A43-FDE2-4852-936F-470C7E5E8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697" y="1420676"/>
            <a:ext cx="10724606" cy="383059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he-IL" sz="72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ברוכות/ים הבאות/ים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he-IL" sz="72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לעמותת שלומית ! </a:t>
            </a:r>
          </a:p>
        </p:txBody>
      </p:sp>
    </p:spTree>
    <p:extLst>
      <p:ext uri="{BB962C8B-B14F-4D97-AF65-F5344CB8AC3E}">
        <p14:creationId xmlns:p14="http://schemas.microsoft.com/office/powerpoint/2010/main" val="1980801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50A1FB2-0319-4FEE-B9AD-EF2DE88C9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344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e-IL" sz="6000" dirty="0">
                <a:solidFill>
                  <a:srgbClr val="FF3399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להיות מתנדב/ת בשירות הלאומי </a:t>
            </a:r>
          </a:p>
        </p:txBody>
      </p:sp>
    </p:spTree>
    <p:extLst>
      <p:ext uri="{BB962C8B-B14F-4D97-AF65-F5344CB8AC3E}">
        <p14:creationId xmlns:p14="http://schemas.microsoft.com/office/powerpoint/2010/main" val="68442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8BBC5D3-22EB-4DF4-8AFE-3204765A6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כמתנדבות/ים בשירות הלאומי... 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E2873AD-E818-47D8-8D35-E13695B2B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1148" y="1019876"/>
            <a:ext cx="10846905" cy="420148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 יש לכן/ם זכויות.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יש לכן/ם חובות.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יש לכן/ם למי לפנות במקום השירות, לרכזת ולגורמים המקצועיים במטה העמותה.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ויש לכן/ם כלים טכנולוגיים שיעזרו לכן/ם להכיר את הזכויות שלכן/ם ולמלא אחר החובות שלכן/ם.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he-IL" sz="2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ביחידות הבאות נכיר את החובות, הזכויות והכלים הטכנולוגיים –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he-IL" sz="2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אל תהססו לעצור ולשאול שאלות!  </a:t>
            </a:r>
          </a:p>
        </p:txBody>
      </p:sp>
    </p:spTree>
    <p:extLst>
      <p:ext uri="{BB962C8B-B14F-4D97-AF65-F5344CB8AC3E}">
        <p14:creationId xmlns:p14="http://schemas.microsoft.com/office/powerpoint/2010/main" val="4039560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F315997-FA0E-4FF7-915D-9FDE22C63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056" y="2437353"/>
            <a:ext cx="11883887" cy="12488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e-IL" sz="7200" dirty="0">
                <a:latin typeface="Varela Round" panose="00000500000000000000" pitchFamily="2" charset="-79"/>
                <a:cs typeface="Varela Round" panose="00000500000000000000" pitchFamily="2" charset="-79"/>
              </a:rPr>
              <a:t>מידע כללי על השירות הלאומי </a:t>
            </a:r>
          </a:p>
        </p:txBody>
      </p:sp>
    </p:spTree>
    <p:extLst>
      <p:ext uri="{BB962C8B-B14F-4D97-AF65-F5344CB8AC3E}">
        <p14:creationId xmlns:p14="http://schemas.microsoft.com/office/powerpoint/2010/main" val="3697319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468D0AA-789E-45F8-A2F7-D9185AC31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רשות—מפעיל/ה – רכז/ת – בני/</a:t>
            </a:r>
            <a:r>
              <a:rPr lang="he-IL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ות</a:t>
            </a: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 שירות 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7AED807-C9E1-45BC-A0C2-CCF9524CE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47" y="1253331"/>
            <a:ext cx="1123453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רשות השירות הלאומי-אזרחי היא הגוף הממשלתי המרכז תחתיו את כלל  הטיפול בנושא השירות הלאומי-אזרחי במדינת ישראל. 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במהלך השנה מתקיימות בקרות של הרשות במקומות השרות: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  ביקורות פתע, ביקורות טלפוניות וביקורות מתואמות.  </a:t>
            </a:r>
            <a:endParaRPr lang="en-US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>
              <a:lnSpc>
                <a:spcPct val="150000"/>
              </a:lnSpc>
            </a:pPr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31925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BF8E5AA1-6283-419B-92A1-C94447944BFC}"/>
              </a:ext>
            </a:extLst>
          </p:cNvPr>
          <p:cNvSpPr/>
          <p:nvPr/>
        </p:nvSpPr>
        <p:spPr>
          <a:xfrm>
            <a:off x="3992873" y="933583"/>
            <a:ext cx="5029200" cy="6018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הרשות לשירות לאומי-אזרחי</a:t>
            </a:r>
          </a:p>
        </p:txBody>
      </p:sp>
      <p:sp>
        <p:nvSpPr>
          <p:cNvPr id="7" name="מלבן: פינות מעוגלות 6">
            <a:extLst>
              <a:ext uri="{FF2B5EF4-FFF2-40B4-BE49-F238E27FC236}">
                <a16:creationId xmlns:a16="http://schemas.microsoft.com/office/drawing/2014/main" id="{F4E91436-B6D8-4DF5-83FB-2B93CCE0F700}"/>
              </a:ext>
            </a:extLst>
          </p:cNvPr>
          <p:cNvSpPr/>
          <p:nvPr/>
        </p:nvSpPr>
        <p:spPr>
          <a:xfrm>
            <a:off x="3163645" y="3518664"/>
            <a:ext cx="2969623" cy="5829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עמותת שלומית</a:t>
            </a:r>
          </a:p>
        </p:txBody>
      </p:sp>
      <p:sp>
        <p:nvSpPr>
          <p:cNvPr id="8" name="מלבן: פינות מעוגלות 7">
            <a:extLst>
              <a:ext uri="{FF2B5EF4-FFF2-40B4-BE49-F238E27FC236}">
                <a16:creationId xmlns:a16="http://schemas.microsoft.com/office/drawing/2014/main" id="{6E8925FD-39B4-4404-B556-9E2475FACCC0}"/>
              </a:ext>
            </a:extLst>
          </p:cNvPr>
          <p:cNvSpPr/>
          <p:nvPr/>
        </p:nvSpPr>
        <p:spPr>
          <a:xfrm>
            <a:off x="6992148" y="3518664"/>
            <a:ext cx="2969623" cy="6323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מקום השירות</a:t>
            </a:r>
          </a:p>
        </p:txBody>
      </p:sp>
      <p:sp>
        <p:nvSpPr>
          <p:cNvPr id="9" name="מלבן: פינות מעוגלות 8">
            <a:extLst>
              <a:ext uri="{FF2B5EF4-FFF2-40B4-BE49-F238E27FC236}">
                <a16:creationId xmlns:a16="http://schemas.microsoft.com/office/drawing/2014/main" id="{B622CDB2-1168-4B66-835E-96DFBE830935}"/>
              </a:ext>
            </a:extLst>
          </p:cNvPr>
          <p:cNvSpPr/>
          <p:nvPr/>
        </p:nvSpPr>
        <p:spPr>
          <a:xfrm>
            <a:off x="4825201" y="4445646"/>
            <a:ext cx="2969623" cy="5467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רכז/ת </a:t>
            </a:r>
          </a:p>
        </p:txBody>
      </p:sp>
      <p:sp>
        <p:nvSpPr>
          <p:cNvPr id="10" name="מלבן: פינות מעוגלות 9">
            <a:extLst>
              <a:ext uri="{FF2B5EF4-FFF2-40B4-BE49-F238E27FC236}">
                <a16:creationId xmlns:a16="http://schemas.microsoft.com/office/drawing/2014/main" id="{7C9BC263-CB54-4AD7-AAB9-E3C70686325F}"/>
              </a:ext>
            </a:extLst>
          </p:cNvPr>
          <p:cNvSpPr/>
          <p:nvPr/>
        </p:nvSpPr>
        <p:spPr>
          <a:xfrm>
            <a:off x="4824544" y="5775717"/>
            <a:ext cx="2969623" cy="5467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בן/ת שירות</a:t>
            </a:r>
          </a:p>
        </p:txBody>
      </p:sp>
      <p:sp>
        <p:nvSpPr>
          <p:cNvPr id="22" name="אליפסה 21">
            <a:extLst>
              <a:ext uri="{FF2B5EF4-FFF2-40B4-BE49-F238E27FC236}">
                <a16:creationId xmlns:a16="http://schemas.microsoft.com/office/drawing/2014/main" id="{6810B61F-E01D-4330-B233-72CB467D1B78}"/>
              </a:ext>
            </a:extLst>
          </p:cNvPr>
          <p:cNvSpPr/>
          <p:nvPr/>
        </p:nvSpPr>
        <p:spPr>
          <a:xfrm>
            <a:off x="2649860" y="4745330"/>
            <a:ext cx="1998597" cy="83602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ליווי</a:t>
            </a:r>
          </a:p>
        </p:txBody>
      </p:sp>
      <p:sp>
        <p:nvSpPr>
          <p:cNvPr id="23" name="אליפסה 22">
            <a:extLst>
              <a:ext uri="{FF2B5EF4-FFF2-40B4-BE49-F238E27FC236}">
                <a16:creationId xmlns:a16="http://schemas.microsoft.com/office/drawing/2014/main" id="{4006E46B-8F26-49A5-962E-950D485E1154}"/>
              </a:ext>
            </a:extLst>
          </p:cNvPr>
          <p:cNvSpPr/>
          <p:nvPr/>
        </p:nvSpPr>
        <p:spPr>
          <a:xfrm>
            <a:off x="5389172" y="-15274"/>
            <a:ext cx="1998597" cy="83602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חוקים </a:t>
            </a:r>
          </a:p>
        </p:txBody>
      </p:sp>
      <p:sp>
        <p:nvSpPr>
          <p:cNvPr id="24" name="אליפסה 23">
            <a:extLst>
              <a:ext uri="{FF2B5EF4-FFF2-40B4-BE49-F238E27FC236}">
                <a16:creationId xmlns:a16="http://schemas.microsoft.com/office/drawing/2014/main" id="{98B26A8C-99D0-416B-9133-B81440D4BD5C}"/>
              </a:ext>
            </a:extLst>
          </p:cNvPr>
          <p:cNvSpPr/>
          <p:nvPr/>
        </p:nvSpPr>
        <p:spPr>
          <a:xfrm>
            <a:off x="7863733" y="1620950"/>
            <a:ext cx="1998597" cy="83602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הנחיות </a:t>
            </a:r>
          </a:p>
        </p:txBody>
      </p:sp>
      <p:sp>
        <p:nvSpPr>
          <p:cNvPr id="25" name="אליפסה 24">
            <a:extLst>
              <a:ext uri="{FF2B5EF4-FFF2-40B4-BE49-F238E27FC236}">
                <a16:creationId xmlns:a16="http://schemas.microsoft.com/office/drawing/2014/main" id="{5437B3A2-08FE-40E1-BA9F-BAE13D4A5A7F}"/>
              </a:ext>
            </a:extLst>
          </p:cNvPr>
          <p:cNvSpPr/>
          <p:nvPr/>
        </p:nvSpPr>
        <p:spPr>
          <a:xfrm>
            <a:off x="5392451" y="1665041"/>
            <a:ext cx="1998597" cy="83602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פיקוח </a:t>
            </a:r>
          </a:p>
        </p:txBody>
      </p:sp>
      <p:sp>
        <p:nvSpPr>
          <p:cNvPr id="26" name="אליפסה 25">
            <a:extLst>
              <a:ext uri="{FF2B5EF4-FFF2-40B4-BE49-F238E27FC236}">
                <a16:creationId xmlns:a16="http://schemas.microsoft.com/office/drawing/2014/main" id="{57C8CA0A-28BB-4288-8EB4-5B1727E82A06}"/>
              </a:ext>
            </a:extLst>
          </p:cNvPr>
          <p:cNvSpPr/>
          <p:nvPr/>
        </p:nvSpPr>
        <p:spPr>
          <a:xfrm>
            <a:off x="2983725" y="1665041"/>
            <a:ext cx="1998597" cy="83602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בקרות </a:t>
            </a:r>
          </a:p>
        </p:txBody>
      </p:sp>
      <p:sp>
        <p:nvSpPr>
          <p:cNvPr id="27" name="חץ: למטה 26">
            <a:extLst>
              <a:ext uri="{FF2B5EF4-FFF2-40B4-BE49-F238E27FC236}">
                <a16:creationId xmlns:a16="http://schemas.microsoft.com/office/drawing/2014/main" id="{D9C30EDA-07A6-4470-A7AD-E9B5C48EA991}"/>
              </a:ext>
            </a:extLst>
          </p:cNvPr>
          <p:cNvSpPr/>
          <p:nvPr/>
        </p:nvSpPr>
        <p:spPr>
          <a:xfrm rot="20001857">
            <a:off x="7246394" y="2628500"/>
            <a:ext cx="431075" cy="9329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חץ: למטה 27">
            <a:extLst>
              <a:ext uri="{FF2B5EF4-FFF2-40B4-BE49-F238E27FC236}">
                <a16:creationId xmlns:a16="http://schemas.microsoft.com/office/drawing/2014/main" id="{021B64E3-B285-46A0-9FD7-2A96FEF465A1}"/>
              </a:ext>
            </a:extLst>
          </p:cNvPr>
          <p:cNvSpPr/>
          <p:nvPr/>
        </p:nvSpPr>
        <p:spPr>
          <a:xfrm rot="1620975">
            <a:off x="5182363" y="2557721"/>
            <a:ext cx="431075" cy="9843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חץ: למטה 28">
            <a:extLst>
              <a:ext uri="{FF2B5EF4-FFF2-40B4-BE49-F238E27FC236}">
                <a16:creationId xmlns:a16="http://schemas.microsoft.com/office/drawing/2014/main" id="{B7902CA9-FA3D-4A76-8AB8-BB4051D330E4}"/>
              </a:ext>
            </a:extLst>
          </p:cNvPr>
          <p:cNvSpPr/>
          <p:nvPr/>
        </p:nvSpPr>
        <p:spPr>
          <a:xfrm>
            <a:off x="6111236" y="5163341"/>
            <a:ext cx="396238" cy="5598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87743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שולש שווה-שוקיים 3">
            <a:extLst>
              <a:ext uri="{FF2B5EF4-FFF2-40B4-BE49-F238E27FC236}">
                <a16:creationId xmlns:a16="http://schemas.microsoft.com/office/drawing/2014/main" id="{8551B07D-FE0D-4EC0-A37B-C31B9A843EDF}"/>
              </a:ext>
            </a:extLst>
          </p:cNvPr>
          <p:cNvSpPr/>
          <p:nvPr/>
        </p:nvSpPr>
        <p:spPr>
          <a:xfrm>
            <a:off x="8288337" y="1548850"/>
            <a:ext cx="2657475" cy="1866900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  <p:sp>
        <p:nvSpPr>
          <p:cNvPr id="5" name="מלבן: פינות מעוגלות 6">
            <a:extLst>
              <a:ext uri="{FF2B5EF4-FFF2-40B4-BE49-F238E27FC236}">
                <a16:creationId xmlns:a16="http://schemas.microsoft.com/office/drawing/2014/main" id="{84873FE1-26FA-4C15-8CF0-0C8B8E6D5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2849" y="911908"/>
            <a:ext cx="1568450" cy="5873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Calibri" panose="020F0502020204030204" pitchFamily="34" charset="0"/>
                <a:cs typeface="Varela Round" panose="00000500000000000000" pitchFamily="2" charset="-79"/>
              </a:rPr>
              <a:t>שא"ל</a:t>
            </a:r>
            <a:endParaRPr kumimoji="0" lang="he-IL" altLang="he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6" name="מלבן: פינות מעוגלות 7">
            <a:extLst>
              <a:ext uri="{FF2B5EF4-FFF2-40B4-BE49-F238E27FC236}">
                <a16:creationId xmlns:a16="http://schemas.microsoft.com/office/drawing/2014/main" id="{9358BABD-DA07-473C-A0B7-3848836F80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4249" y="3575413"/>
            <a:ext cx="2143125" cy="5873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Calibri" panose="020F0502020204030204" pitchFamily="34" charset="0"/>
                <a:cs typeface="Varela Round" panose="00000500000000000000" pitchFamily="2" charset="-79"/>
              </a:rPr>
              <a:t>מקום השירות</a:t>
            </a:r>
            <a:endParaRPr kumimoji="0" lang="he-IL" altLang="he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7" name="מלבן: פינות מעוגלות 8">
            <a:extLst>
              <a:ext uri="{FF2B5EF4-FFF2-40B4-BE49-F238E27FC236}">
                <a16:creationId xmlns:a16="http://schemas.microsoft.com/office/drawing/2014/main" id="{9CE81D2A-E2B7-44E1-8E1E-1B2BB8E93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7405" y="3575413"/>
            <a:ext cx="2141538" cy="5873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Calibri" panose="020F0502020204030204" pitchFamily="34" charset="0"/>
                <a:cs typeface="Varela Round" panose="00000500000000000000" pitchFamily="2" charset="-79"/>
              </a:rPr>
              <a:t>עמותת שלומית</a:t>
            </a:r>
            <a:endParaRPr kumimoji="0" lang="he-IL" altLang="he-IL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8" name="משולש שווה-שוקיים 7">
            <a:extLst>
              <a:ext uri="{FF2B5EF4-FFF2-40B4-BE49-F238E27FC236}">
                <a16:creationId xmlns:a16="http://schemas.microsoft.com/office/drawing/2014/main" id="{BB2B4636-D08B-4301-9348-3D21470BC2C1}"/>
              </a:ext>
            </a:extLst>
          </p:cNvPr>
          <p:cNvSpPr/>
          <p:nvPr/>
        </p:nvSpPr>
        <p:spPr>
          <a:xfrm>
            <a:off x="943956" y="1593818"/>
            <a:ext cx="2657475" cy="1866900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  <p:sp>
        <p:nvSpPr>
          <p:cNvPr id="9" name="מלבן: פינות מעוגלות 9">
            <a:extLst>
              <a:ext uri="{FF2B5EF4-FFF2-40B4-BE49-F238E27FC236}">
                <a16:creationId xmlns:a16="http://schemas.microsoft.com/office/drawing/2014/main" id="{55007A6B-AEC3-4ED2-9DF3-19C11C983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4168" y="911908"/>
            <a:ext cx="1797050" cy="5873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Calibri" panose="020F0502020204030204" pitchFamily="34" charset="0"/>
                <a:cs typeface="Varela Round" panose="00000500000000000000" pitchFamily="2" charset="-79"/>
              </a:rPr>
              <a:t>בן/בת השירות</a:t>
            </a:r>
            <a:endParaRPr kumimoji="0" lang="he-IL" altLang="he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: פינות מעוגלות 12">
            <a:extLst>
              <a:ext uri="{FF2B5EF4-FFF2-40B4-BE49-F238E27FC236}">
                <a16:creationId xmlns:a16="http://schemas.microsoft.com/office/drawing/2014/main" id="{BE2450B7-347B-4568-BBA6-2FFEEF106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1218" y="3575414"/>
            <a:ext cx="2143125" cy="5873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Calibri" panose="020F0502020204030204" pitchFamily="34" charset="0"/>
                <a:cs typeface="Varela Round" panose="00000500000000000000" pitchFamily="2" charset="-79"/>
              </a:rPr>
              <a:t>מפעיל/ה</a:t>
            </a:r>
            <a:endParaRPr kumimoji="0" lang="he-IL" altLang="he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1" name="מלבן: פינות מעוגלות 11">
            <a:extLst>
              <a:ext uri="{FF2B5EF4-FFF2-40B4-BE49-F238E27FC236}">
                <a16:creationId xmlns:a16="http://schemas.microsoft.com/office/drawing/2014/main" id="{737FD127-049B-4DDA-9F55-9DB3E2BDE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224" y="3575414"/>
            <a:ext cx="2141538" cy="5873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Calibri" panose="020F0502020204030204" pitchFamily="34" charset="0"/>
                <a:cs typeface="Varela Round" panose="00000500000000000000" pitchFamily="2" charset="-79"/>
              </a:rPr>
              <a:t>רכז/ת</a:t>
            </a:r>
            <a:endParaRPr kumimoji="0" lang="he-IL" altLang="he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93C381F7-EF9A-446F-846D-3FEF936A33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2599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3D5D078-572B-4567-8DA5-CC2306B05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אפליקציית </a:t>
            </a:r>
            <a:r>
              <a:rPr lang="en-US" dirty="0">
                <a:latin typeface="Varela Round" panose="00000500000000000000" pitchFamily="2" charset="-79"/>
                <a:cs typeface="Varela Round" panose="00000500000000000000" pitchFamily="2" charset="-79"/>
              </a:rPr>
              <a:t>OK2GO</a:t>
            </a:r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pic>
        <p:nvPicPr>
          <p:cNvPr id="4" name="Picture 2" descr="C:\Documents and Settings\hosech10\Desktop\לוגו.jpg">
            <a:extLst>
              <a:ext uri="{FF2B5EF4-FFF2-40B4-BE49-F238E27FC236}">
                <a16:creationId xmlns:a16="http://schemas.microsoft.com/office/drawing/2014/main" id="{731CF2BE-2D82-4E0D-80CA-4CB28364FE0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971" y="1825625"/>
            <a:ext cx="462205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54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5C5B441-8D15-4F89-9880-0A312A74F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הגעה להסבר על האפליקציה באזור האישי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A8DAAE8E-2E86-4CF9-B695-FE73CFE52E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54" r="2377" b="13424"/>
          <a:stretch/>
        </p:blipFill>
        <p:spPr>
          <a:xfrm>
            <a:off x="0" y="1036387"/>
            <a:ext cx="12177012" cy="4622292"/>
          </a:xfrm>
          <a:prstGeom prst="rect">
            <a:avLst/>
          </a:prstGeom>
        </p:spPr>
      </p:pic>
      <p:sp>
        <p:nvSpPr>
          <p:cNvPr id="5" name="חץ: למעלה 4">
            <a:extLst>
              <a:ext uri="{FF2B5EF4-FFF2-40B4-BE49-F238E27FC236}">
                <a16:creationId xmlns:a16="http://schemas.microsoft.com/office/drawing/2014/main" id="{EB7142B9-32B2-4D0E-B479-7F70BC1ABCAC}"/>
              </a:ext>
            </a:extLst>
          </p:cNvPr>
          <p:cNvSpPr/>
          <p:nvPr/>
        </p:nvSpPr>
        <p:spPr>
          <a:xfrm rot="5400000">
            <a:off x="1155880" y="3618383"/>
            <a:ext cx="781879" cy="808383"/>
          </a:xfrm>
          <a:prstGeom prst="upArrow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911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1534DF17-2FE0-4429-B3F2-EAC8FA2086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06" r="1848" b="5897"/>
          <a:stretch/>
        </p:blipFill>
        <p:spPr>
          <a:xfrm>
            <a:off x="0" y="689114"/>
            <a:ext cx="12192000" cy="616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51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3D5D078-572B-4567-8DA5-CC2306B05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אפליקציית </a:t>
            </a:r>
            <a:r>
              <a:rPr lang="en-US" dirty="0">
                <a:latin typeface="Varela Round" panose="00000500000000000000" pitchFamily="2" charset="-79"/>
                <a:cs typeface="Varela Round" panose="00000500000000000000" pitchFamily="2" charset="-79"/>
              </a:rPr>
              <a:t>OK2GO</a:t>
            </a:r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pic>
        <p:nvPicPr>
          <p:cNvPr id="4" name="Picture 2" descr="C:\Documents and Settings\hosech10\Desktop\לוגו.jpg">
            <a:extLst>
              <a:ext uri="{FF2B5EF4-FFF2-40B4-BE49-F238E27FC236}">
                <a16:creationId xmlns:a16="http://schemas.microsoft.com/office/drawing/2014/main" id="{731CF2BE-2D82-4E0D-80CA-4CB28364FE0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971" y="1825625"/>
            <a:ext cx="462205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06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DF2AED1-F71F-4583-AA76-DED15B260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מפגש הכנה לשירות – לו"ז</a:t>
            </a:r>
            <a:endParaRPr lang="he-IL" dirty="0"/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3B481A0F-C1FA-4239-ACB5-CCFE08AF7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697" y="1003044"/>
            <a:ext cx="11001103" cy="4026535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09:00 – 09:30	התכנסות והרשמה </a:t>
            </a:r>
            <a:endParaRPr lang="en-US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>
              <a:buNone/>
            </a:pP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09:30 – 10:30 	פעילות פתיחה</a:t>
            </a:r>
            <a:endParaRPr lang="en-US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>
              <a:buNone/>
            </a:pP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10:30 – 10:45 	הפסקה </a:t>
            </a:r>
            <a:endParaRPr lang="en-US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>
              <a:buNone/>
            </a:pP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10:45 – 12:00 	להיות מתנדב/ת בשירות הלאומי </a:t>
            </a:r>
            <a:endParaRPr lang="en-US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>
              <a:buNone/>
            </a:pP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12:00 – 12:30 	הפסקת צהרים </a:t>
            </a:r>
            <a:endParaRPr lang="en-US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>
              <a:buNone/>
            </a:pP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12:30 – 13:45 	נעים להכיר – האזור האישי </a:t>
            </a:r>
            <a:endParaRPr lang="en-US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>
              <a:buNone/>
            </a:pP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13:45 – 14:00  	הפסקה</a:t>
            </a:r>
            <a:endParaRPr lang="en-US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>
              <a:buNone/>
            </a:pP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14:00 -  14:30 	לומדה למניעת הטרדה מינית</a:t>
            </a:r>
            <a:endParaRPr lang="en-US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>
              <a:buNone/>
            </a:pP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14:30 – 15:30  	דגשים לימי השירות הראשונים</a:t>
            </a:r>
            <a:endParaRPr lang="en-US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>
              <a:buNone/>
            </a:pPr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42496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0A69FED-0160-4C69-B99B-60CD87ED9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416" y="292159"/>
            <a:ext cx="10387149" cy="821094"/>
          </a:xfrm>
        </p:spPr>
        <p:txBody>
          <a:bodyPr>
            <a:normAutofit fontScale="90000"/>
          </a:bodyPr>
          <a:lstStyle/>
          <a:p>
            <a:r>
              <a:rPr lang="he-IL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כיצד לדווח נוכחות באפליקציית </a:t>
            </a:r>
            <a:r>
              <a:rPr lang="en-US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?clock2go</a:t>
            </a:r>
            <a:br>
              <a:rPr lang="he-IL" b="1" dirty="0">
                <a:latin typeface="Varela Round" panose="00000500000000000000" pitchFamily="2" charset="-79"/>
                <a:cs typeface="Varela Round" panose="00000500000000000000" pitchFamily="2" charset="-79"/>
              </a:rPr>
            </a:br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15060E-514C-4449-930D-6C8AE66BF8CC}"/>
              </a:ext>
            </a:extLst>
          </p:cNvPr>
          <p:cNvSpPr/>
          <p:nvPr/>
        </p:nvSpPr>
        <p:spPr>
          <a:xfrm>
            <a:off x="10591" y="3573016"/>
            <a:ext cx="9151302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he-IL" sz="3600" dirty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הורדת אפליקציה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he-IL" sz="3600" dirty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דיווח נוכחות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he-IL" sz="3600" dirty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השלמת דיווחים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he-IL" sz="3600" dirty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סגירת חודש באפליקציה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he-IL" sz="3600" dirty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דיווח היעדרויות וצילום אישור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he-IL" sz="3600" dirty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הוספת דוח חתום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039DA99E-A36F-4032-8930-A2A81EE8C3A4}"/>
              </a:ext>
            </a:extLst>
          </p:cNvPr>
          <p:cNvSpPr/>
          <p:nvPr/>
        </p:nvSpPr>
        <p:spPr>
          <a:xfrm>
            <a:off x="23207663" y="4947375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he-IL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הורדת אפליקציה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he-IL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דיווח נוכחות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he-IL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השלמת דיווחים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he-IL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סגירת חודש באפליקציה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he-IL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דיווח היעדרויות וצילום אישור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he-IL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הוספת דוח חתום</a:t>
            </a:r>
          </a:p>
        </p:txBody>
      </p:sp>
    </p:spTree>
    <p:extLst>
      <p:ext uri="{BB962C8B-B14F-4D97-AF65-F5344CB8AC3E}">
        <p14:creationId xmlns:p14="http://schemas.microsoft.com/office/powerpoint/2010/main" val="57602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A5AB561-DC29-4345-97C8-85569FB54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נכסות</a:t>
            </a: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/ים לחנות האפליקציה </a:t>
            </a: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4BE044FD-91C3-44A5-87D8-E5CCA20E1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055" y="1376544"/>
            <a:ext cx="2718481" cy="5420024"/>
          </a:xfrm>
          <a:prstGeom prst="rect">
            <a:avLst/>
          </a:prstGeom>
        </p:spPr>
      </p:pic>
      <p:pic>
        <p:nvPicPr>
          <p:cNvPr id="6" name="Picture 2" descr="C:\Documents and Settings\hosech10\Desktop\לוגו.jpg">
            <a:extLst>
              <a:ext uri="{FF2B5EF4-FFF2-40B4-BE49-F238E27FC236}">
                <a16:creationId xmlns:a16="http://schemas.microsoft.com/office/drawing/2014/main" id="{793C35E6-ACA8-4A2B-B5E0-3E740B20C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6406"/>
            <a:ext cx="1382574" cy="130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google play icon">
            <a:extLst>
              <a:ext uri="{FF2B5EF4-FFF2-40B4-BE49-F238E27FC236}">
                <a16:creationId xmlns:a16="http://schemas.microsoft.com/office/drawing/2014/main" id="{26C1396F-D1A1-4408-B895-F8FA9F2F4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466" y="3092114"/>
            <a:ext cx="1112641" cy="111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Related image">
            <a:extLst>
              <a:ext uri="{FF2B5EF4-FFF2-40B4-BE49-F238E27FC236}">
                <a16:creationId xmlns:a16="http://schemas.microsoft.com/office/drawing/2014/main" id="{3F512E09-0008-41BA-8D20-F409FE056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546" y="3160684"/>
            <a:ext cx="975500" cy="97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and, Right, Point, Upwards, Finger, Thumb, Pointing">
            <a:extLst>
              <a:ext uri="{FF2B5EF4-FFF2-40B4-BE49-F238E27FC236}">
                <a16:creationId xmlns:a16="http://schemas.microsoft.com/office/drawing/2014/main" id="{1309E600-0D69-40E1-B53A-737A5E1CC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625" y="3716134"/>
            <a:ext cx="2554583" cy="311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84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072FF09-1D4D-4536-8BDE-5AE0A9BF0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מקישות/ים בחיפוש </a:t>
            </a:r>
            <a:r>
              <a:rPr lang="en-US" dirty="0">
                <a:latin typeface="Varela Round" panose="00000500000000000000" pitchFamily="2" charset="-79"/>
                <a:cs typeface="Varela Round" panose="00000500000000000000" pitchFamily="2" charset="-79"/>
              </a:rPr>
              <a:t>Clock2go</a:t>
            </a:r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358A8531-E097-4257-AEC1-AACB9126C9EF}"/>
              </a:ext>
            </a:extLst>
          </p:cNvPr>
          <p:cNvSpPr/>
          <p:nvPr/>
        </p:nvSpPr>
        <p:spPr>
          <a:xfrm>
            <a:off x="6006169" y="1988840"/>
            <a:ext cx="4505571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he-IL" sz="4000" b="1" dirty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1017B3FD-96BE-444C-992F-2A255BCFF3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73" y="1184140"/>
            <a:ext cx="2718481" cy="5420024"/>
          </a:xfrm>
          <a:prstGeom prst="rect">
            <a:avLst/>
          </a:prstGeom>
        </p:spPr>
      </p:pic>
      <p:pic>
        <p:nvPicPr>
          <p:cNvPr id="6" name="Picture 2" descr="C:\Documents and Settings\hosech10\Desktop\לוגו.jpg">
            <a:extLst>
              <a:ext uri="{FF2B5EF4-FFF2-40B4-BE49-F238E27FC236}">
                <a16:creationId xmlns:a16="http://schemas.microsoft.com/office/drawing/2014/main" id="{FF0F98F2-A98D-4F3E-B6DD-A2584A40E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269" y="5556406"/>
            <a:ext cx="1382574" cy="130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531975BA-040F-42E3-8CEC-3CE33D488CD0" descr="531975BA-040F-42E3-8CEC-3CE33D488CD0">
            <a:extLst>
              <a:ext uri="{FF2B5EF4-FFF2-40B4-BE49-F238E27FC236}">
                <a16:creationId xmlns:a16="http://schemas.microsoft.com/office/drawing/2014/main" id="{D70794BD-2DBE-4F46-80F8-2845FBD9D9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/>
          <a:stretch/>
        </p:blipFill>
        <p:spPr bwMode="auto">
          <a:xfrm>
            <a:off x="3287688" y="1805920"/>
            <a:ext cx="2434217" cy="3855328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383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A9DD3B8-CED6-4F4D-AF23-6CC2A0E8C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נכסות</a:t>
            </a: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/ים לאפליקציה</a:t>
            </a:r>
          </a:p>
        </p:txBody>
      </p:sp>
      <p:pic>
        <p:nvPicPr>
          <p:cNvPr id="4" name="Picture 2" descr="C:\Documents and Settings\hosech10\Desktop\לוגו.jpg">
            <a:extLst>
              <a:ext uri="{FF2B5EF4-FFF2-40B4-BE49-F238E27FC236}">
                <a16:creationId xmlns:a16="http://schemas.microsoft.com/office/drawing/2014/main" id="{65C099D5-3511-49DF-B31D-272D84C03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366" y="2852936"/>
            <a:ext cx="1382574" cy="130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EABB53BF-E5A8-466E-9467-CF6F41659389}"/>
              </a:ext>
            </a:extLst>
          </p:cNvPr>
          <p:cNvSpPr/>
          <p:nvPr/>
        </p:nvSpPr>
        <p:spPr>
          <a:xfrm>
            <a:off x="3215680" y="1772816"/>
            <a:ext cx="2520280" cy="396044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46394657-070E-4461-A161-6F31377556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73" y="1184140"/>
            <a:ext cx="2718481" cy="5420024"/>
          </a:xfrm>
          <a:prstGeom prst="rect">
            <a:avLst/>
          </a:prstGeom>
        </p:spPr>
      </p:pic>
      <p:pic>
        <p:nvPicPr>
          <p:cNvPr id="8" name="Picture 2" descr="C:\Documents and Settings\hosech10\Desktop\לוגו.jpg">
            <a:extLst>
              <a:ext uri="{FF2B5EF4-FFF2-40B4-BE49-F238E27FC236}">
                <a16:creationId xmlns:a16="http://schemas.microsoft.com/office/drawing/2014/main" id="{93833A30-3DD9-486C-A166-4E0F0E7CF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269" y="5556406"/>
            <a:ext cx="1382574" cy="130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9E8F8F5D-B2CF-4E63-A968-C8415D9AFB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9697" y="1988841"/>
            <a:ext cx="700959" cy="689713"/>
          </a:xfrm>
          <a:prstGeom prst="rect">
            <a:avLst/>
          </a:prstGeom>
        </p:spPr>
      </p:pic>
      <p:pic>
        <p:nvPicPr>
          <p:cNvPr id="10" name="Picture 2" descr="Hand, Right, Point, Upwards, Finger, Thumb, Pointing">
            <a:extLst>
              <a:ext uri="{FF2B5EF4-FFF2-40B4-BE49-F238E27FC236}">
                <a16:creationId xmlns:a16="http://schemas.microsoft.com/office/drawing/2014/main" id="{4FAD0840-0A00-48C3-844E-5A43456F1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844" y="2335423"/>
            <a:ext cx="2554583" cy="311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37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4D3F6AA-7700-4B90-8881-94E55D0AE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604" y="0"/>
            <a:ext cx="9412722" cy="821094"/>
          </a:xfrm>
        </p:spPr>
        <p:txBody>
          <a:bodyPr>
            <a:normAutofit fontScale="90000"/>
          </a:bodyPr>
          <a:lstStyle/>
          <a:p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במידה והמכשיר מבקש לאשר מיקום/לתת אמון </a:t>
            </a:r>
            <a:b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יש לאפשר. </a:t>
            </a:r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F60EF65E-55CE-4654-920C-88E4BB2DA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73" y="1184140"/>
            <a:ext cx="2718481" cy="5420024"/>
          </a:xfrm>
          <a:prstGeom prst="rect">
            <a:avLst/>
          </a:prstGeom>
        </p:spPr>
      </p:pic>
      <p:sp>
        <p:nvSpPr>
          <p:cNvPr id="5" name="Rectangle 7">
            <a:extLst>
              <a:ext uri="{FF2B5EF4-FFF2-40B4-BE49-F238E27FC236}">
                <a16:creationId xmlns:a16="http://schemas.microsoft.com/office/drawing/2014/main" id="{31E8AD78-19C1-4F02-AC7A-45851D43837D}"/>
              </a:ext>
            </a:extLst>
          </p:cNvPr>
          <p:cNvSpPr/>
          <p:nvPr/>
        </p:nvSpPr>
        <p:spPr>
          <a:xfrm>
            <a:off x="6109488" y="3143693"/>
            <a:ext cx="4505571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he-IL" sz="3200" b="1" dirty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2" descr="C:\Documents and Settings\hosech10\Desktop\לוגו.jpg">
            <a:extLst>
              <a:ext uri="{FF2B5EF4-FFF2-40B4-BE49-F238E27FC236}">
                <a16:creationId xmlns:a16="http://schemas.microsoft.com/office/drawing/2014/main" id="{3E229E70-32F6-44D1-8A86-5BB530E7D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625" y="2708920"/>
            <a:ext cx="1382574" cy="130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1F2673C2-A9F7-4D22-B6B9-AAB7FD4734B1" descr="1F2673C2-A9F7-4D22-B6B9-AAB7FD4734B1">
            <a:extLst>
              <a:ext uri="{FF2B5EF4-FFF2-40B4-BE49-F238E27FC236}">
                <a16:creationId xmlns:a16="http://schemas.microsoft.com/office/drawing/2014/main" id="{152A7788-09A1-42A5-8BF5-B8092EEBA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772" y="1628800"/>
            <a:ext cx="2520280" cy="410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35579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23B52D3-D983-49FE-AAE1-64249F0AF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בוחרות/ים שפה </a:t>
            </a:r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82E3A834-C06E-4CA2-BAF9-77465B8E8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73" y="1184140"/>
            <a:ext cx="2718481" cy="5420024"/>
          </a:xfrm>
          <a:prstGeom prst="rect">
            <a:avLst/>
          </a:prstGeom>
        </p:spPr>
      </p:pic>
      <p:sp>
        <p:nvSpPr>
          <p:cNvPr id="5" name="Rectangle 7">
            <a:extLst>
              <a:ext uri="{FF2B5EF4-FFF2-40B4-BE49-F238E27FC236}">
                <a16:creationId xmlns:a16="http://schemas.microsoft.com/office/drawing/2014/main" id="{FA43EB59-14E3-4C44-BD67-6AAB2314D22E}"/>
              </a:ext>
            </a:extLst>
          </p:cNvPr>
          <p:cNvSpPr/>
          <p:nvPr/>
        </p:nvSpPr>
        <p:spPr>
          <a:xfrm>
            <a:off x="6109488" y="3143693"/>
            <a:ext cx="4505571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he-IL" sz="3200" b="1" dirty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2" descr="C:\Documents and Settings\hosech10\Desktop\לוגו.jpg">
            <a:extLst>
              <a:ext uri="{FF2B5EF4-FFF2-40B4-BE49-F238E27FC236}">
                <a16:creationId xmlns:a16="http://schemas.microsoft.com/office/drawing/2014/main" id="{AB26A0C5-2EC7-4640-B48D-B45AE372D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625" y="2708920"/>
            <a:ext cx="1382574" cy="130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3">
            <a:extLst>
              <a:ext uri="{FF2B5EF4-FFF2-40B4-BE49-F238E27FC236}">
                <a16:creationId xmlns:a16="http://schemas.microsoft.com/office/drawing/2014/main" id="{2F171448-4300-4B4D-8992-2217249F0A12}"/>
              </a:ext>
            </a:extLst>
          </p:cNvPr>
          <p:cNvSpPr/>
          <p:nvPr/>
        </p:nvSpPr>
        <p:spPr>
          <a:xfrm>
            <a:off x="6240016" y="2783653"/>
            <a:ext cx="4321455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he-IL" sz="3600" b="1" dirty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804329E9-0239-4B46-AA06-A2A3F6A37030" descr="804329E9-0239-4B46-AA06-A2A3F6A37030">
            <a:extLst>
              <a:ext uri="{FF2B5EF4-FFF2-40B4-BE49-F238E27FC236}">
                <a16:creationId xmlns:a16="http://schemas.microsoft.com/office/drawing/2014/main" id="{378D34E5-01BE-4AD5-993C-B14300F56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772" y="1630614"/>
            <a:ext cx="2520280" cy="446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27163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321DA04-3974-4AEE-A8DE-BF967710F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857" y="0"/>
            <a:ext cx="9720943" cy="821094"/>
          </a:xfrm>
        </p:spPr>
        <p:txBody>
          <a:bodyPr>
            <a:normAutofit fontScale="90000"/>
          </a:bodyPr>
          <a:lstStyle/>
          <a:p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נזין את מספר הטלפון ונאשר את תנאי השימוש</a:t>
            </a:r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9BF1C78B-653E-4277-B073-315E79390E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73" y="1184140"/>
            <a:ext cx="2718481" cy="5420024"/>
          </a:xfrm>
          <a:prstGeom prst="rect">
            <a:avLst/>
          </a:prstGeom>
        </p:spPr>
      </p:pic>
      <p:sp>
        <p:nvSpPr>
          <p:cNvPr id="5" name="Rectangle 7">
            <a:extLst>
              <a:ext uri="{FF2B5EF4-FFF2-40B4-BE49-F238E27FC236}">
                <a16:creationId xmlns:a16="http://schemas.microsoft.com/office/drawing/2014/main" id="{422CF53F-FE22-4C02-97B3-C7D8EE0C6598}"/>
              </a:ext>
            </a:extLst>
          </p:cNvPr>
          <p:cNvSpPr/>
          <p:nvPr/>
        </p:nvSpPr>
        <p:spPr>
          <a:xfrm>
            <a:off x="6109488" y="3143693"/>
            <a:ext cx="4505571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he-IL" sz="3200" b="1" dirty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2" descr="C:\Documents and Settings\hosech10\Desktop\לוגו.jpg">
            <a:extLst>
              <a:ext uri="{FF2B5EF4-FFF2-40B4-BE49-F238E27FC236}">
                <a16:creationId xmlns:a16="http://schemas.microsoft.com/office/drawing/2014/main" id="{DD71CAB0-03C0-420C-93B5-35C08DE3D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625" y="2708920"/>
            <a:ext cx="1382574" cy="130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3">
            <a:extLst>
              <a:ext uri="{FF2B5EF4-FFF2-40B4-BE49-F238E27FC236}">
                <a16:creationId xmlns:a16="http://schemas.microsoft.com/office/drawing/2014/main" id="{2CE58FE3-AB3F-4999-A4F1-95E34ACB4F90}"/>
              </a:ext>
            </a:extLst>
          </p:cNvPr>
          <p:cNvSpPr/>
          <p:nvPr/>
        </p:nvSpPr>
        <p:spPr>
          <a:xfrm>
            <a:off x="6240016" y="2783653"/>
            <a:ext cx="4321455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he-IL" sz="3600" b="1" dirty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731D017E-EA50-48D6-8E5C-5679208AA013" descr="731D017E-EA50-48D6-8E5C-5679208AA013">
            <a:extLst>
              <a:ext uri="{FF2B5EF4-FFF2-40B4-BE49-F238E27FC236}">
                <a16:creationId xmlns:a16="http://schemas.microsoft.com/office/drawing/2014/main" id="{1964FA0B-D3E2-48C9-B5BF-B69998DC2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388" y="1628801"/>
            <a:ext cx="2511048" cy="446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2">
            <a:extLst>
              <a:ext uri="{FF2B5EF4-FFF2-40B4-BE49-F238E27FC236}">
                <a16:creationId xmlns:a16="http://schemas.microsoft.com/office/drawing/2014/main" id="{13969675-007A-4A3D-97AE-1C1E4B57FCFD}"/>
              </a:ext>
            </a:extLst>
          </p:cNvPr>
          <p:cNvSpPr/>
          <p:nvPr/>
        </p:nvSpPr>
        <p:spPr>
          <a:xfrm>
            <a:off x="3359696" y="2279471"/>
            <a:ext cx="2242470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he-IL" sz="2400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0528999999</a:t>
            </a: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01A7CE8B-D27D-4232-8B44-90BA358222D9}"/>
              </a:ext>
            </a:extLst>
          </p:cNvPr>
          <p:cNvSpPr/>
          <p:nvPr/>
        </p:nvSpPr>
        <p:spPr>
          <a:xfrm>
            <a:off x="5290555" y="2708920"/>
            <a:ext cx="389747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en-US" i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</a:t>
            </a:r>
            <a:endParaRPr lang="he-IL" i="1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94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4BE6A46-E2E0-4BA5-B03F-BD7A60DB7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603" y="0"/>
            <a:ext cx="9334345" cy="821094"/>
          </a:xfrm>
        </p:spPr>
        <p:txBody>
          <a:bodyPr>
            <a:normAutofit fontScale="90000"/>
          </a:bodyPr>
          <a:lstStyle/>
          <a:p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תקבלו </a:t>
            </a:r>
            <a:r>
              <a:rPr lang="en-US" dirty="0">
                <a:latin typeface="Varela Round" panose="00000500000000000000" pitchFamily="2" charset="-79"/>
                <a:cs typeface="Varela Round" panose="00000500000000000000" pitchFamily="2" charset="-79"/>
              </a:rPr>
              <a:t>SMS</a:t>
            </a: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 עם קוד רישום אותו יש להזין במסך</a:t>
            </a:r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7DBD621F-D50B-43D9-A941-D461B6F79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73" y="1184140"/>
            <a:ext cx="2718481" cy="5420024"/>
          </a:xfrm>
          <a:prstGeom prst="rect">
            <a:avLst/>
          </a:prstGeom>
        </p:spPr>
      </p:pic>
      <p:sp>
        <p:nvSpPr>
          <p:cNvPr id="5" name="Rectangle 7">
            <a:extLst>
              <a:ext uri="{FF2B5EF4-FFF2-40B4-BE49-F238E27FC236}">
                <a16:creationId xmlns:a16="http://schemas.microsoft.com/office/drawing/2014/main" id="{606BAE3F-2890-4C7A-A4C0-8352294ED69E}"/>
              </a:ext>
            </a:extLst>
          </p:cNvPr>
          <p:cNvSpPr/>
          <p:nvPr/>
        </p:nvSpPr>
        <p:spPr>
          <a:xfrm>
            <a:off x="6109488" y="3143693"/>
            <a:ext cx="4505571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he-IL" sz="3200" b="1" dirty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2" descr="C:\Documents and Settings\hosech10\Desktop\לוגו.jpg">
            <a:extLst>
              <a:ext uri="{FF2B5EF4-FFF2-40B4-BE49-F238E27FC236}">
                <a16:creationId xmlns:a16="http://schemas.microsoft.com/office/drawing/2014/main" id="{B2D2CD91-CB67-4EEE-A2E2-77FA9AD94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625" y="2708920"/>
            <a:ext cx="1382574" cy="130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3">
            <a:extLst>
              <a:ext uri="{FF2B5EF4-FFF2-40B4-BE49-F238E27FC236}">
                <a16:creationId xmlns:a16="http://schemas.microsoft.com/office/drawing/2014/main" id="{9B4382E2-EAC7-413F-9530-FEA6690666B0}"/>
              </a:ext>
            </a:extLst>
          </p:cNvPr>
          <p:cNvSpPr/>
          <p:nvPr/>
        </p:nvSpPr>
        <p:spPr>
          <a:xfrm>
            <a:off x="6240016" y="2783653"/>
            <a:ext cx="4321455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he-IL" sz="3600" b="1" dirty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ACC0A8FB-AD7C-41A6-A14D-705302A128F9" descr="ACC0A8FB-AD7C-41A6-A14D-705302A128F9">
            <a:extLst>
              <a:ext uri="{FF2B5EF4-FFF2-40B4-BE49-F238E27FC236}">
                <a16:creationId xmlns:a16="http://schemas.microsoft.com/office/drawing/2014/main" id="{62037634-0544-4C83-B467-478C42A92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805" y="1628800"/>
            <a:ext cx="2478619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32786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029552C-DCBD-47B0-9B39-40E4F4BD3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כעת ניתן להתחיל לדווח</a:t>
            </a:r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DD2EFB16-A7B3-4301-9FB9-337E5FECD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73" y="1184140"/>
            <a:ext cx="2718481" cy="5420024"/>
          </a:xfrm>
          <a:prstGeom prst="rect">
            <a:avLst/>
          </a:prstGeom>
        </p:spPr>
      </p:pic>
      <p:sp>
        <p:nvSpPr>
          <p:cNvPr id="5" name="Rectangle 7">
            <a:extLst>
              <a:ext uri="{FF2B5EF4-FFF2-40B4-BE49-F238E27FC236}">
                <a16:creationId xmlns:a16="http://schemas.microsoft.com/office/drawing/2014/main" id="{0212618B-5B73-4A00-80E1-767D346C8AF6}"/>
              </a:ext>
            </a:extLst>
          </p:cNvPr>
          <p:cNvSpPr/>
          <p:nvPr/>
        </p:nvSpPr>
        <p:spPr>
          <a:xfrm>
            <a:off x="6109488" y="3143693"/>
            <a:ext cx="4505571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he-IL" sz="3200" b="1" dirty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3EEE15AC-FB2B-4233-992C-68B0B7CA0EF9}"/>
              </a:ext>
            </a:extLst>
          </p:cNvPr>
          <p:cNvSpPr/>
          <p:nvPr/>
        </p:nvSpPr>
        <p:spPr>
          <a:xfrm>
            <a:off x="6240016" y="2783653"/>
            <a:ext cx="4321455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he-IL" sz="3600" b="1" dirty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EBDC5EF9-871E-41CE-AA1F-3CBB0C6FF107" descr="EBDC5EF9-871E-41CE-AA1F-3CBB0C6FF107">
            <a:extLst>
              <a:ext uri="{FF2B5EF4-FFF2-40B4-BE49-F238E27FC236}">
                <a16:creationId xmlns:a16="http://schemas.microsoft.com/office/drawing/2014/main" id="{E7BCF5D1-7125-4538-BAFA-603720509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320" y="1556793"/>
            <a:ext cx="2525185" cy="4401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and, Right, Point, Upwards, Finger, Thumb, Pointing">
            <a:extLst>
              <a:ext uri="{FF2B5EF4-FFF2-40B4-BE49-F238E27FC236}">
                <a16:creationId xmlns:a16="http://schemas.microsoft.com/office/drawing/2014/main" id="{7BEF155A-485F-43AC-B4D3-5086DFD38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09" y="3380905"/>
            <a:ext cx="2554583" cy="311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and, Right, Point, Upwards, Finger, Thumb, Pointing">
            <a:extLst>
              <a:ext uri="{FF2B5EF4-FFF2-40B4-BE49-F238E27FC236}">
                <a16:creationId xmlns:a16="http://schemas.microsoft.com/office/drawing/2014/main" id="{3980A778-A1DF-410D-B1A5-B92C47E41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9" y="3413028"/>
            <a:ext cx="2554583" cy="311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EBDC5EF9-871E-41CE-AA1F-3CBB0C6FF107" descr="EBDC5EF9-871E-41CE-AA1F-3CBB0C6FF107">
            <a:extLst>
              <a:ext uri="{FF2B5EF4-FFF2-40B4-BE49-F238E27FC236}">
                <a16:creationId xmlns:a16="http://schemas.microsoft.com/office/drawing/2014/main" id="{B52F0C00-EF96-4E12-8022-75EC620DD4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2" t="17084" r="37199" b="77772"/>
          <a:stretch/>
        </p:blipFill>
        <p:spPr bwMode="auto">
          <a:xfrm>
            <a:off x="3441630" y="2022728"/>
            <a:ext cx="1296144" cy="22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5">
            <a:extLst>
              <a:ext uri="{FF2B5EF4-FFF2-40B4-BE49-F238E27FC236}">
                <a16:creationId xmlns:a16="http://schemas.microsoft.com/office/drawing/2014/main" id="{0F5DBEFF-483F-40B1-8D05-093BFC10FA21}"/>
              </a:ext>
            </a:extLst>
          </p:cNvPr>
          <p:cNvSpPr/>
          <p:nvPr/>
        </p:nvSpPr>
        <p:spPr>
          <a:xfrm>
            <a:off x="4476597" y="3129674"/>
            <a:ext cx="5905630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he-IL" sz="2000" b="1" dirty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את הדיווח היומי תוכלו לראות כאן:</a:t>
            </a:r>
          </a:p>
        </p:txBody>
      </p:sp>
    </p:spTree>
    <p:extLst>
      <p:ext uri="{BB962C8B-B14F-4D97-AF65-F5344CB8AC3E}">
        <p14:creationId xmlns:p14="http://schemas.microsoft.com/office/powerpoint/2010/main" val="306170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096A22C-D49A-4A02-A6FA-1D224FB1C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0" y="25888"/>
            <a:ext cx="8077200" cy="821094"/>
          </a:xfrm>
        </p:spPr>
        <p:txBody>
          <a:bodyPr/>
          <a:lstStyle/>
          <a:p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השלמת דיווחים וסגירת חודש</a:t>
            </a:r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C95793FF-7026-40CA-943C-31A8E5F83E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7" y="-1335325"/>
            <a:ext cx="3942617" cy="7860669"/>
          </a:xfrm>
          <a:prstGeom prst="rect">
            <a:avLst/>
          </a:prstGeom>
        </p:spPr>
      </p:pic>
      <p:pic>
        <p:nvPicPr>
          <p:cNvPr id="5" name="EBDC5EF9-871E-41CE-AA1F-3CBB0C6FF107" descr="EBDC5EF9-871E-41CE-AA1F-3CBB0C6FF107">
            <a:extLst>
              <a:ext uri="{FF2B5EF4-FFF2-40B4-BE49-F238E27FC236}">
                <a16:creationId xmlns:a16="http://schemas.microsoft.com/office/drawing/2014/main" id="{578B2545-7308-4C28-9E9E-B23234B00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572" y="-486999"/>
            <a:ext cx="3662280" cy="6383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>
            <a:extLst>
              <a:ext uri="{FF2B5EF4-FFF2-40B4-BE49-F238E27FC236}">
                <a16:creationId xmlns:a16="http://schemas.microsoft.com/office/drawing/2014/main" id="{80214DA0-2D83-481C-88DF-00245A73592D}"/>
              </a:ext>
            </a:extLst>
          </p:cNvPr>
          <p:cNvSpPr/>
          <p:nvPr/>
        </p:nvSpPr>
        <p:spPr>
          <a:xfrm>
            <a:off x="6109488" y="3143693"/>
            <a:ext cx="4505571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he-IL" sz="3200" b="1" dirty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62712AF8-66CA-46B3-B99B-66759702DE66}"/>
              </a:ext>
            </a:extLst>
          </p:cNvPr>
          <p:cNvSpPr/>
          <p:nvPr/>
        </p:nvSpPr>
        <p:spPr>
          <a:xfrm>
            <a:off x="6240016" y="2783653"/>
            <a:ext cx="4321455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he-IL" sz="3600" b="1" dirty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615BA470-70E6-4F84-837C-21EB4BE1307F}"/>
              </a:ext>
            </a:extLst>
          </p:cNvPr>
          <p:cNvSpPr/>
          <p:nvPr/>
        </p:nvSpPr>
        <p:spPr>
          <a:xfrm>
            <a:off x="3098269" y="3220521"/>
            <a:ext cx="5905630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he-IL" sz="2400" b="1" dirty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נכנסים לדוחות שלי</a:t>
            </a:r>
          </a:p>
        </p:txBody>
      </p:sp>
      <p:pic>
        <p:nvPicPr>
          <p:cNvPr id="9" name="Picture 2" descr="Hand, Right, Point, Upwards, Finger, Thumb, Pointing">
            <a:extLst>
              <a:ext uri="{FF2B5EF4-FFF2-40B4-BE49-F238E27FC236}">
                <a16:creationId xmlns:a16="http://schemas.microsoft.com/office/drawing/2014/main" id="{AFC6A1C1-4856-4435-AF60-6A3836033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873384" y="3869343"/>
            <a:ext cx="2554583" cy="311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EBDC5EF9-871E-41CE-AA1F-3CBB0C6FF107" descr="EBDC5EF9-871E-41CE-AA1F-3CBB0C6FF107">
            <a:extLst>
              <a:ext uri="{FF2B5EF4-FFF2-40B4-BE49-F238E27FC236}">
                <a16:creationId xmlns:a16="http://schemas.microsoft.com/office/drawing/2014/main" id="{53107294-36F6-4702-815F-55EAD06328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4" t="18196" r="34905" b="78420"/>
          <a:stretch/>
        </p:blipFill>
        <p:spPr bwMode="auto">
          <a:xfrm>
            <a:off x="2423592" y="260648"/>
            <a:ext cx="1872208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209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EBDB68A-2B33-475C-8E92-FBD81E643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רישום נוכחות בימי הכשרה – שלב 1 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0817C4EB-1CA9-4405-93E0-978E7C0261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62" r="1305" b="8578"/>
          <a:stretch/>
        </p:blipFill>
        <p:spPr>
          <a:xfrm>
            <a:off x="0" y="954157"/>
            <a:ext cx="12032974" cy="5685183"/>
          </a:xfrm>
          <a:prstGeom prst="rect">
            <a:avLst/>
          </a:prstGeom>
        </p:spPr>
      </p:pic>
      <p:sp>
        <p:nvSpPr>
          <p:cNvPr id="6" name="חץ: למעלה 5">
            <a:extLst>
              <a:ext uri="{FF2B5EF4-FFF2-40B4-BE49-F238E27FC236}">
                <a16:creationId xmlns:a16="http://schemas.microsoft.com/office/drawing/2014/main" id="{572F25B4-A910-4FBE-ADAA-8FF88695FD70}"/>
              </a:ext>
            </a:extLst>
          </p:cNvPr>
          <p:cNvSpPr/>
          <p:nvPr/>
        </p:nvSpPr>
        <p:spPr>
          <a:xfrm>
            <a:off x="1489784" y="1736250"/>
            <a:ext cx="781879" cy="808383"/>
          </a:xfrm>
          <a:prstGeom prst="upArrow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5716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55C8E50-91C0-4669-AE56-005433A54B4C" descr="655C8E50-91C0-4669-AE56-005433A54B4C">
            <a:extLst>
              <a:ext uri="{FF2B5EF4-FFF2-40B4-BE49-F238E27FC236}">
                <a16:creationId xmlns:a16="http://schemas.microsoft.com/office/drawing/2014/main" id="{D51E2CB7-26F4-4C0F-8A68-00C377AE5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488" y="1617937"/>
            <a:ext cx="2523966" cy="4491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D395C9A0-A94C-406E-86F5-C97BD89BE6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73" y="1184140"/>
            <a:ext cx="2718481" cy="5420024"/>
          </a:xfrm>
          <a:prstGeom prst="rect">
            <a:avLst/>
          </a:prstGeom>
        </p:spPr>
      </p:pic>
      <p:sp>
        <p:nvSpPr>
          <p:cNvPr id="6" name="Rectangle 7">
            <a:extLst>
              <a:ext uri="{FF2B5EF4-FFF2-40B4-BE49-F238E27FC236}">
                <a16:creationId xmlns:a16="http://schemas.microsoft.com/office/drawing/2014/main" id="{641F3E5B-3693-4F72-808B-966DEA0E3940}"/>
              </a:ext>
            </a:extLst>
          </p:cNvPr>
          <p:cNvSpPr/>
          <p:nvPr/>
        </p:nvSpPr>
        <p:spPr>
          <a:xfrm>
            <a:off x="6109488" y="3143693"/>
            <a:ext cx="4505571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he-IL" sz="3200" b="1" dirty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745DF549-F0ED-4CBC-8FBE-63643EBA9B02}"/>
              </a:ext>
            </a:extLst>
          </p:cNvPr>
          <p:cNvSpPr/>
          <p:nvPr/>
        </p:nvSpPr>
        <p:spPr>
          <a:xfrm>
            <a:off x="6240016" y="2783653"/>
            <a:ext cx="4321455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he-IL" sz="3600" b="1" dirty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B926B8F5-C507-4FCA-A1AE-08197E63850A}"/>
              </a:ext>
            </a:extLst>
          </p:cNvPr>
          <p:cNvSpPr/>
          <p:nvPr/>
        </p:nvSpPr>
        <p:spPr>
          <a:xfrm>
            <a:off x="4476597" y="3129674"/>
            <a:ext cx="5905630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he-IL" sz="2800" b="1" dirty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נכנסים להשלמת דיווחים</a:t>
            </a:r>
          </a:p>
        </p:txBody>
      </p:sp>
      <p:sp>
        <p:nvSpPr>
          <p:cNvPr id="9" name="Rounded Rectangle 17">
            <a:extLst>
              <a:ext uri="{FF2B5EF4-FFF2-40B4-BE49-F238E27FC236}">
                <a16:creationId xmlns:a16="http://schemas.microsoft.com/office/drawing/2014/main" id="{979457BC-B74D-4F76-8A5A-1E32C51ABACA}"/>
              </a:ext>
            </a:extLst>
          </p:cNvPr>
          <p:cNvSpPr/>
          <p:nvPr/>
        </p:nvSpPr>
        <p:spPr>
          <a:xfrm>
            <a:off x="3912392" y="4170412"/>
            <a:ext cx="1210159" cy="266700"/>
          </a:xfrm>
          <a:prstGeom prst="roundRect">
            <a:avLst/>
          </a:prstGeom>
          <a:solidFill>
            <a:srgbClr val="0B6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050" b="1" dirty="0">
                <a:solidFill>
                  <a:srgbClr val="E7EBEE"/>
                </a:solidFill>
              </a:rPr>
              <a:t>השלמת דיווחים</a:t>
            </a:r>
          </a:p>
        </p:txBody>
      </p:sp>
      <p:pic>
        <p:nvPicPr>
          <p:cNvPr id="10" name="Picture 2" descr="Hand, Right, Point, Upwards, Finger, Thumb, Pointing">
            <a:extLst>
              <a:ext uri="{FF2B5EF4-FFF2-40B4-BE49-F238E27FC236}">
                <a16:creationId xmlns:a16="http://schemas.microsoft.com/office/drawing/2014/main" id="{58E80245-C4DB-43DE-8255-8F5C36EB3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433" y="4437112"/>
            <a:ext cx="2554583" cy="311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36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5873074-748F-4647-A9B4-438DBDF96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תוכלו לבחור לעבור לחודש הקודם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C15DC573-0E6D-45D0-8EC9-B92728FE00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7"/>
          <a:stretch/>
        </p:blipFill>
        <p:spPr>
          <a:xfrm>
            <a:off x="3336461" y="2395628"/>
            <a:ext cx="5546053" cy="3312367"/>
          </a:xfrm>
          <a:prstGeom prst="rect">
            <a:avLst/>
          </a:prstGeom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3A980926-38DA-426A-A5A4-49585C66B7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09517" y="285337"/>
            <a:ext cx="3617979" cy="7565892"/>
          </a:xfrm>
          <a:prstGeom prst="rect">
            <a:avLst/>
          </a:prstGeom>
        </p:spPr>
      </p:pic>
      <p:sp>
        <p:nvSpPr>
          <p:cNvPr id="6" name="Rectangle 7">
            <a:extLst>
              <a:ext uri="{FF2B5EF4-FFF2-40B4-BE49-F238E27FC236}">
                <a16:creationId xmlns:a16="http://schemas.microsoft.com/office/drawing/2014/main" id="{755C8B20-AABE-492F-A47D-1150405E7C5D}"/>
              </a:ext>
            </a:extLst>
          </p:cNvPr>
          <p:cNvSpPr/>
          <p:nvPr/>
        </p:nvSpPr>
        <p:spPr>
          <a:xfrm>
            <a:off x="6109488" y="3143693"/>
            <a:ext cx="4505571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he-IL" sz="3200" b="1" dirty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E9A59366-306D-4F47-B98D-8DF19354E85E}"/>
              </a:ext>
            </a:extLst>
          </p:cNvPr>
          <p:cNvSpPr/>
          <p:nvPr/>
        </p:nvSpPr>
        <p:spPr>
          <a:xfrm>
            <a:off x="6240016" y="2783653"/>
            <a:ext cx="4321455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he-IL" sz="3600" b="1" dirty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2" descr="Hand, Right, Point, Upwards, Finger, Thumb, Pointing">
            <a:extLst>
              <a:ext uri="{FF2B5EF4-FFF2-40B4-BE49-F238E27FC236}">
                <a16:creationId xmlns:a16="http://schemas.microsoft.com/office/drawing/2014/main" id="{EF3E5FC6-BAE8-491C-8B1F-CFE4187E9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17863" y="1851419"/>
            <a:ext cx="2554583" cy="311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36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724F175-8DC1-4F35-8E9F-DA19E585B5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6"/>
          <a:stretch/>
        </p:blipFill>
        <p:spPr>
          <a:xfrm>
            <a:off x="3570905" y="2366459"/>
            <a:ext cx="5567667" cy="3287106"/>
          </a:xfrm>
          <a:prstGeom prst="rect">
            <a:avLst/>
          </a:prstGeom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40890CAE-7EFD-4894-ADCC-8533947926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97549" y="230908"/>
            <a:ext cx="3617979" cy="7565892"/>
          </a:xfrm>
          <a:prstGeom prst="rect">
            <a:avLst/>
          </a:prstGeom>
        </p:spPr>
      </p:pic>
      <p:sp>
        <p:nvSpPr>
          <p:cNvPr id="6" name="Rectangle 15">
            <a:extLst>
              <a:ext uri="{FF2B5EF4-FFF2-40B4-BE49-F238E27FC236}">
                <a16:creationId xmlns:a16="http://schemas.microsoft.com/office/drawing/2014/main" id="{E853B9F4-09BB-44E8-8F8D-5A622716CC8F}"/>
              </a:ext>
            </a:extLst>
          </p:cNvPr>
          <p:cNvSpPr/>
          <p:nvPr/>
        </p:nvSpPr>
        <p:spPr>
          <a:xfrm>
            <a:off x="1950492" y="709995"/>
            <a:ext cx="8281894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he-IL" sz="2800" b="1" dirty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תוכלו ללחוץ על דיווח ולתקן אותו</a:t>
            </a:r>
          </a:p>
          <a:p>
            <a:pPr algn="r" rtl="1"/>
            <a:r>
              <a:rPr lang="he-IL" sz="2800" b="1" dirty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תוכלו ללחוץ על קובייה ורודה ולהוסיף דיווח</a:t>
            </a:r>
          </a:p>
          <a:p>
            <a:pPr algn="r" rtl="1"/>
            <a:r>
              <a:rPr lang="he-IL" b="1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שימו לב – יש להקפיד על זוגות דיווחים לפני סגירת חודש</a:t>
            </a:r>
          </a:p>
        </p:txBody>
      </p:sp>
      <p:pic>
        <p:nvPicPr>
          <p:cNvPr id="7" name="Picture 2" descr="Hand, Right, Point, Upwards, Finger, Thumb, Pointing">
            <a:extLst>
              <a:ext uri="{FF2B5EF4-FFF2-40B4-BE49-F238E27FC236}">
                <a16:creationId xmlns:a16="http://schemas.microsoft.com/office/drawing/2014/main" id="{5EE69D83-D53D-424A-9E18-87D0F5304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31931" y="2517617"/>
            <a:ext cx="2554583" cy="311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and, Right, Point, Upwards, Finger, Thumb, Pointing">
            <a:extLst>
              <a:ext uri="{FF2B5EF4-FFF2-40B4-BE49-F238E27FC236}">
                <a16:creationId xmlns:a16="http://schemas.microsoft.com/office/drawing/2014/main" id="{EE5B2400-7142-4ED6-8E0C-4DC3C1F81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31930" y="3707731"/>
            <a:ext cx="2554583" cy="311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41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15BBF39-0C25-4684-80C9-7F9B8BFEC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בכל לחיצה ייפתח חלון להשלמת הדיווח</a:t>
            </a:r>
            <a:b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ניתן גם למחוק את הדיווח שבוצע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A27E648-261C-4BAC-83EF-AE7C9875DC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6"/>
          <a:stretch/>
        </p:blipFill>
        <p:spPr>
          <a:xfrm>
            <a:off x="3642914" y="1790395"/>
            <a:ext cx="5567667" cy="3287106"/>
          </a:xfrm>
          <a:prstGeom prst="rect">
            <a:avLst/>
          </a:prstGeom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759D7725-B53F-452F-898E-C4AE987B2E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69558" y="-345156"/>
            <a:ext cx="3617979" cy="7565892"/>
          </a:xfrm>
          <a:prstGeom prst="rect">
            <a:avLst/>
          </a:prstGeom>
        </p:spPr>
      </p:pic>
      <p:sp>
        <p:nvSpPr>
          <p:cNvPr id="6" name="Rectangle 7">
            <a:extLst>
              <a:ext uri="{FF2B5EF4-FFF2-40B4-BE49-F238E27FC236}">
                <a16:creationId xmlns:a16="http://schemas.microsoft.com/office/drawing/2014/main" id="{2017319D-5755-422E-A356-E66B03EDF537}"/>
              </a:ext>
            </a:extLst>
          </p:cNvPr>
          <p:cNvSpPr/>
          <p:nvPr/>
        </p:nvSpPr>
        <p:spPr>
          <a:xfrm>
            <a:off x="6469529" y="2513200"/>
            <a:ext cx="4505571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he-IL" sz="3200" b="1" dirty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FD3DC6C1-5267-4BBB-A8BC-3DF732B64485}"/>
              </a:ext>
            </a:extLst>
          </p:cNvPr>
          <p:cNvSpPr/>
          <p:nvPr/>
        </p:nvSpPr>
        <p:spPr>
          <a:xfrm>
            <a:off x="6600057" y="2153160"/>
            <a:ext cx="4321455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he-IL" sz="3600" b="1" dirty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F334A0AF-1202-4106-BAA5-64FC84C1C8E8" descr="F334A0AF-1202-4106-BAA5-64FC84C1C8E8">
            <a:extLst>
              <a:ext uri="{FF2B5EF4-FFF2-40B4-BE49-F238E27FC236}">
                <a16:creationId xmlns:a16="http://schemas.microsoft.com/office/drawing/2014/main" id="{A3C84A8C-9C3B-457A-828E-C6F271D899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7" t="6028" r="23794" b="39688"/>
          <a:stretch/>
        </p:blipFill>
        <p:spPr bwMode="auto">
          <a:xfrm>
            <a:off x="4336915" y="2275696"/>
            <a:ext cx="4385399" cy="2497242"/>
          </a:xfrm>
          <a:prstGeom prst="roundRect">
            <a:avLst>
              <a:gd name="adj" fmla="val 3921"/>
            </a:avLst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and, Right, Point, Upwards, Finger, Thumb, Pointing">
            <a:extLst>
              <a:ext uri="{FF2B5EF4-FFF2-40B4-BE49-F238E27FC236}">
                <a16:creationId xmlns:a16="http://schemas.microsoft.com/office/drawing/2014/main" id="{E4FFC986-2027-4BB3-9358-2FF79D2A2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403" y="3966487"/>
            <a:ext cx="2554583" cy="311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and, Right, Point, Upwards, Finger, Thumb, Pointing">
            <a:extLst>
              <a:ext uri="{FF2B5EF4-FFF2-40B4-BE49-F238E27FC236}">
                <a16:creationId xmlns:a16="http://schemas.microsoft.com/office/drawing/2014/main" id="{85683542-5938-42B3-9AFB-C98D30D49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74634" y="1913054"/>
            <a:ext cx="2554583" cy="311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46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F797C03-BA35-4E65-869B-933D4F06C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סגירת חודש באפליקציה: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233B376D-C0C3-4358-A2A2-ED9CE8454C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7"/>
          <a:stretch/>
        </p:blipFill>
        <p:spPr>
          <a:xfrm>
            <a:off x="3336461" y="2395628"/>
            <a:ext cx="5546053" cy="3312367"/>
          </a:xfrm>
          <a:prstGeom prst="rect">
            <a:avLst/>
          </a:prstGeom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51ADBD37-331E-47F3-A464-B907E29472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09517" y="285338"/>
            <a:ext cx="3617979" cy="7565892"/>
          </a:xfrm>
          <a:prstGeom prst="rect">
            <a:avLst/>
          </a:prstGeom>
        </p:spPr>
      </p:pic>
      <p:sp>
        <p:nvSpPr>
          <p:cNvPr id="6" name="Rectangle 7">
            <a:extLst>
              <a:ext uri="{FF2B5EF4-FFF2-40B4-BE49-F238E27FC236}">
                <a16:creationId xmlns:a16="http://schemas.microsoft.com/office/drawing/2014/main" id="{9F63BF46-1D92-4939-9E81-2CD5D032EC79}"/>
              </a:ext>
            </a:extLst>
          </p:cNvPr>
          <p:cNvSpPr/>
          <p:nvPr/>
        </p:nvSpPr>
        <p:spPr>
          <a:xfrm>
            <a:off x="6109488" y="3143693"/>
            <a:ext cx="4505571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he-IL" sz="3200" b="1" dirty="0">
              <a:solidFill>
                <a:srgbClr val="92D05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563022DC-D3F4-477C-A8C9-AABA3BB6ECD5}"/>
              </a:ext>
            </a:extLst>
          </p:cNvPr>
          <p:cNvSpPr/>
          <p:nvPr/>
        </p:nvSpPr>
        <p:spPr>
          <a:xfrm>
            <a:off x="6240016" y="2783653"/>
            <a:ext cx="4321455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he-IL" sz="3600" b="1" dirty="0">
              <a:solidFill>
                <a:srgbClr val="92D05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5ADAB56F-B4BB-43EC-96A4-80FC314C20A1}"/>
              </a:ext>
            </a:extLst>
          </p:cNvPr>
          <p:cNvSpPr/>
          <p:nvPr/>
        </p:nvSpPr>
        <p:spPr>
          <a:xfrm>
            <a:off x="2698236" y="667436"/>
            <a:ext cx="7633822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he-IL" b="1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יש לוודא שאתם נמצאים בחודש הרצוי – הקודם או הנוכחי</a:t>
            </a:r>
          </a:p>
        </p:txBody>
      </p:sp>
      <p:pic>
        <p:nvPicPr>
          <p:cNvPr id="9" name="Picture 2" descr="Hand, Right, Point, Upwards, Finger, Thumb, Pointing">
            <a:extLst>
              <a:ext uri="{FF2B5EF4-FFF2-40B4-BE49-F238E27FC236}">
                <a16:creationId xmlns:a16="http://schemas.microsoft.com/office/drawing/2014/main" id="{46A3CCB4-8705-4F8E-8D5B-F51A2A77A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252" y="3194587"/>
            <a:ext cx="2554583" cy="311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46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714FD9E3-2D0F-4DA7-A213-AA5A87430E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5"/>
          <a:stretch/>
        </p:blipFill>
        <p:spPr>
          <a:xfrm>
            <a:off x="3642914" y="1790396"/>
            <a:ext cx="5567667" cy="3290755"/>
          </a:xfrm>
          <a:prstGeom prst="rect">
            <a:avLst/>
          </a:prstGeom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DDC2E214-40D5-4CC6-AEBA-FEED5FA271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92497" y="-347174"/>
            <a:ext cx="3617979" cy="7565892"/>
          </a:xfrm>
          <a:prstGeom prst="rect">
            <a:avLst/>
          </a:prstGeom>
        </p:spPr>
      </p:pic>
      <p:sp>
        <p:nvSpPr>
          <p:cNvPr id="6" name="Rectangle 7">
            <a:extLst>
              <a:ext uri="{FF2B5EF4-FFF2-40B4-BE49-F238E27FC236}">
                <a16:creationId xmlns:a16="http://schemas.microsoft.com/office/drawing/2014/main" id="{819DD1C2-EC7F-4B93-BDDE-02AD9F2DE94D}"/>
              </a:ext>
            </a:extLst>
          </p:cNvPr>
          <p:cNvSpPr/>
          <p:nvPr/>
        </p:nvSpPr>
        <p:spPr>
          <a:xfrm>
            <a:off x="6469529" y="2513200"/>
            <a:ext cx="4505571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he-IL" sz="3200" b="1" dirty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E63D1E93-C5A3-48AD-BA3E-65378AA1CB4E}"/>
              </a:ext>
            </a:extLst>
          </p:cNvPr>
          <p:cNvSpPr/>
          <p:nvPr/>
        </p:nvSpPr>
        <p:spPr>
          <a:xfrm>
            <a:off x="6600057" y="2153160"/>
            <a:ext cx="4321455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he-IL" sz="3600" b="1" dirty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F50E06DC-4611-4947-80E3-797FC82D73EF}"/>
              </a:ext>
            </a:extLst>
          </p:cNvPr>
          <p:cNvSpPr/>
          <p:nvPr/>
        </p:nvSpPr>
        <p:spPr>
          <a:xfrm>
            <a:off x="2693206" y="493802"/>
            <a:ext cx="8281894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he-IL" sz="2800" b="1" dirty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יש למלא מייל וטלפון נייד של המעסיק</a:t>
            </a:r>
          </a:p>
          <a:p>
            <a:pPr algn="r" rtl="1"/>
            <a:r>
              <a:rPr lang="he-IL" sz="2800" b="1" dirty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וללחוץ על </a:t>
            </a:r>
            <a:r>
              <a:rPr lang="he-IL" sz="2800" b="1" dirty="0">
                <a:solidFill>
                  <a:srgbClr val="11C23B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סגור חודש</a:t>
            </a:r>
          </a:p>
        </p:txBody>
      </p:sp>
      <p:pic>
        <p:nvPicPr>
          <p:cNvPr id="9" name="Picture 2" descr="Hand, Right, Point, Upwards, Finger, Thumb, Pointing">
            <a:extLst>
              <a:ext uri="{FF2B5EF4-FFF2-40B4-BE49-F238E27FC236}">
                <a16:creationId xmlns:a16="http://schemas.microsoft.com/office/drawing/2014/main" id="{2F63EE21-356C-46D0-B6EC-4FF5EFB6A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529" y="4337279"/>
            <a:ext cx="2554583" cy="311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and, Right, Point, Upwards, Finger, Thumb, Pointing">
            <a:extLst>
              <a:ext uri="{FF2B5EF4-FFF2-40B4-BE49-F238E27FC236}">
                <a16:creationId xmlns:a16="http://schemas.microsoft.com/office/drawing/2014/main" id="{9C3F71F6-6580-4DBC-B35F-DE2920F70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64638" y="2067442"/>
            <a:ext cx="2554583" cy="311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1">
            <a:extLst>
              <a:ext uri="{FF2B5EF4-FFF2-40B4-BE49-F238E27FC236}">
                <a16:creationId xmlns:a16="http://schemas.microsoft.com/office/drawing/2014/main" id="{D1D0CEED-F5BE-4F95-B953-94F59313F5CD}"/>
              </a:ext>
            </a:extLst>
          </p:cNvPr>
          <p:cNvSpPr/>
          <p:nvPr/>
        </p:nvSpPr>
        <p:spPr>
          <a:xfrm>
            <a:off x="6856494" y="2988330"/>
            <a:ext cx="1210159" cy="266700"/>
          </a:xfrm>
          <a:prstGeom prst="roundRect">
            <a:avLst/>
          </a:prstGeom>
          <a:solidFill>
            <a:srgbClr val="E7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he-IL" sz="1400" dirty="0">
                <a:solidFill>
                  <a:srgbClr val="111212"/>
                </a:solidFill>
                <a:latin typeface="Bahnschrift" panose="020B0502040204020203" pitchFamily="34" charset="0"/>
              </a:rPr>
              <a:t>כתובת מייל</a:t>
            </a:r>
          </a:p>
        </p:txBody>
      </p:sp>
      <p:sp>
        <p:nvSpPr>
          <p:cNvPr id="12" name="Rounded Rectangle 14">
            <a:extLst>
              <a:ext uri="{FF2B5EF4-FFF2-40B4-BE49-F238E27FC236}">
                <a16:creationId xmlns:a16="http://schemas.microsoft.com/office/drawing/2014/main" id="{9C4A8AC6-FA23-4DB7-A2AE-E063628FD15E}"/>
              </a:ext>
            </a:extLst>
          </p:cNvPr>
          <p:cNvSpPr/>
          <p:nvPr/>
        </p:nvSpPr>
        <p:spPr>
          <a:xfrm>
            <a:off x="6600056" y="3302422"/>
            <a:ext cx="1466596" cy="266700"/>
          </a:xfrm>
          <a:prstGeom prst="roundRect">
            <a:avLst/>
          </a:prstGeom>
          <a:solidFill>
            <a:srgbClr val="E7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he-IL" sz="1400" dirty="0">
                <a:solidFill>
                  <a:srgbClr val="111212"/>
                </a:solidFill>
                <a:latin typeface="Bahnschrift" panose="020B0502040204020203" pitchFamily="34" charset="0"/>
              </a:rPr>
              <a:t>טלפון נייד</a:t>
            </a:r>
          </a:p>
        </p:txBody>
      </p:sp>
    </p:spTree>
    <p:extLst>
      <p:ext uri="{BB962C8B-B14F-4D97-AF65-F5344CB8AC3E}">
        <p14:creationId xmlns:p14="http://schemas.microsoft.com/office/powerpoint/2010/main" val="41859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6A06AF6-47DF-4207-A96C-BFFA2CD4C9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1"/>
          <a:stretch/>
        </p:blipFill>
        <p:spPr>
          <a:xfrm>
            <a:off x="3642913" y="1772816"/>
            <a:ext cx="5528776" cy="3308334"/>
          </a:xfrm>
          <a:prstGeom prst="rect">
            <a:avLst/>
          </a:prstGeom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53674FB2-46B3-4D5C-B23F-E717554D9E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92497" y="-347174"/>
            <a:ext cx="3617979" cy="7565892"/>
          </a:xfrm>
          <a:prstGeom prst="rect">
            <a:avLst/>
          </a:prstGeom>
        </p:spPr>
      </p:pic>
      <p:sp>
        <p:nvSpPr>
          <p:cNvPr id="6" name="Rectangle 7">
            <a:extLst>
              <a:ext uri="{FF2B5EF4-FFF2-40B4-BE49-F238E27FC236}">
                <a16:creationId xmlns:a16="http://schemas.microsoft.com/office/drawing/2014/main" id="{DDC5C340-01E2-4C5F-B5A9-78C369A9FC5C}"/>
              </a:ext>
            </a:extLst>
          </p:cNvPr>
          <p:cNvSpPr/>
          <p:nvPr/>
        </p:nvSpPr>
        <p:spPr>
          <a:xfrm>
            <a:off x="6600057" y="2595006"/>
            <a:ext cx="4505571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he-IL" sz="3200" b="1" dirty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7F4E55E9-B84A-4307-B346-874E7BFFEC6C}"/>
              </a:ext>
            </a:extLst>
          </p:cNvPr>
          <p:cNvSpPr/>
          <p:nvPr/>
        </p:nvSpPr>
        <p:spPr>
          <a:xfrm>
            <a:off x="6600057" y="2153160"/>
            <a:ext cx="4321455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he-IL" sz="3600" b="1" dirty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D8D0AE83-5526-420C-89C8-A6C841843CC0}"/>
              </a:ext>
            </a:extLst>
          </p:cNvPr>
          <p:cNvSpPr/>
          <p:nvPr/>
        </p:nvSpPr>
        <p:spPr>
          <a:xfrm>
            <a:off x="2328582" y="513893"/>
            <a:ext cx="8281894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he-IL" sz="2800" b="1" dirty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לאחר הסגירה– </a:t>
            </a:r>
            <a:r>
              <a:rPr lang="he-IL" sz="2800" b="1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החודש יהיה נעול לעדכונים</a:t>
            </a:r>
          </a:p>
        </p:txBody>
      </p:sp>
      <p:pic>
        <p:nvPicPr>
          <p:cNvPr id="9" name="Picture 2" descr="Hand, Right, Point, Upwards, Finger, Thumb, Pointing">
            <a:extLst>
              <a:ext uri="{FF2B5EF4-FFF2-40B4-BE49-F238E27FC236}">
                <a16:creationId xmlns:a16="http://schemas.microsoft.com/office/drawing/2014/main" id="{9A292663-F679-4E60-8A20-A01607E94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65622" y="1868254"/>
            <a:ext cx="2554583" cy="311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94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>
            <a:extLst>
              <a:ext uri="{FF2B5EF4-FFF2-40B4-BE49-F238E27FC236}">
                <a16:creationId xmlns:a16="http://schemas.microsoft.com/office/drawing/2014/main" id="{EDA43426-98F3-456E-9560-910CB41E2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7" y="-1335325"/>
            <a:ext cx="3942617" cy="7860669"/>
          </a:xfrm>
          <a:prstGeom prst="rect">
            <a:avLst/>
          </a:prstGeom>
        </p:spPr>
      </p:pic>
      <p:pic>
        <p:nvPicPr>
          <p:cNvPr id="5" name="EBDC5EF9-871E-41CE-AA1F-3CBB0C6FF107" descr="EBDC5EF9-871E-41CE-AA1F-3CBB0C6FF107">
            <a:extLst>
              <a:ext uri="{FF2B5EF4-FFF2-40B4-BE49-F238E27FC236}">
                <a16:creationId xmlns:a16="http://schemas.microsoft.com/office/drawing/2014/main" id="{395E0A85-C995-4710-8A51-1F4B4A1B5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572" y="-486999"/>
            <a:ext cx="3662280" cy="6383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>
            <a:extLst>
              <a:ext uri="{FF2B5EF4-FFF2-40B4-BE49-F238E27FC236}">
                <a16:creationId xmlns:a16="http://schemas.microsoft.com/office/drawing/2014/main" id="{85B38A88-02C1-46A1-8CF6-DF41FE2F8849}"/>
              </a:ext>
            </a:extLst>
          </p:cNvPr>
          <p:cNvSpPr/>
          <p:nvPr/>
        </p:nvSpPr>
        <p:spPr>
          <a:xfrm>
            <a:off x="6109488" y="3143693"/>
            <a:ext cx="4505571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he-IL" sz="3200" b="1" dirty="0">
              <a:solidFill>
                <a:srgbClr val="92D05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EF9DD8B1-6655-418B-A0A9-6E35E1DB8797}"/>
              </a:ext>
            </a:extLst>
          </p:cNvPr>
          <p:cNvSpPr/>
          <p:nvPr/>
        </p:nvSpPr>
        <p:spPr>
          <a:xfrm>
            <a:off x="6240016" y="2783653"/>
            <a:ext cx="4321455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he-IL" sz="3600" b="1" dirty="0">
              <a:solidFill>
                <a:srgbClr val="92D05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0C2F13A2-A396-43BB-9F6E-938C5B690E65}"/>
              </a:ext>
            </a:extLst>
          </p:cNvPr>
          <p:cNvSpPr/>
          <p:nvPr/>
        </p:nvSpPr>
        <p:spPr>
          <a:xfrm>
            <a:off x="3654406" y="3188731"/>
            <a:ext cx="5905630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he-IL" sz="2400" b="1" dirty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נכנסים לדיווחים נוספים</a:t>
            </a:r>
          </a:p>
        </p:txBody>
      </p:sp>
      <p:pic>
        <p:nvPicPr>
          <p:cNvPr id="9" name="Picture 2" descr="Hand, Right, Point, Upwards, Finger, Thumb, Pointing">
            <a:extLst>
              <a:ext uri="{FF2B5EF4-FFF2-40B4-BE49-F238E27FC236}">
                <a16:creationId xmlns:a16="http://schemas.microsoft.com/office/drawing/2014/main" id="{5D479F44-ADB9-4D76-8FBD-1C6FBDE77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598363" y="3838735"/>
            <a:ext cx="2554583" cy="311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EBDC5EF9-871E-41CE-AA1F-3CBB0C6FF107" descr="EBDC5EF9-871E-41CE-AA1F-3CBB0C6FF107">
            <a:extLst>
              <a:ext uri="{FF2B5EF4-FFF2-40B4-BE49-F238E27FC236}">
                <a16:creationId xmlns:a16="http://schemas.microsoft.com/office/drawing/2014/main" id="{91AAF0F5-CB31-4154-BC7D-01EF225002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4" t="18196" r="34905" b="78420"/>
          <a:stretch/>
        </p:blipFill>
        <p:spPr bwMode="auto">
          <a:xfrm>
            <a:off x="2423592" y="260648"/>
            <a:ext cx="1872208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id="{DB4CAE06-BE10-47CF-A346-8CB856833697}"/>
              </a:ext>
            </a:extLst>
          </p:cNvPr>
          <p:cNvSpPr/>
          <p:nvPr/>
        </p:nvSpPr>
        <p:spPr>
          <a:xfrm>
            <a:off x="3810598" y="1324389"/>
            <a:ext cx="6750873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he-IL" sz="4000" b="1" dirty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הוספת היעדרות</a:t>
            </a:r>
          </a:p>
          <a:p>
            <a:pPr algn="r" rtl="1"/>
            <a:r>
              <a:rPr lang="he-IL" sz="4000" b="1" dirty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וצילום מסמכים</a:t>
            </a:r>
          </a:p>
        </p:txBody>
      </p:sp>
    </p:spTree>
    <p:extLst>
      <p:ext uri="{BB962C8B-B14F-4D97-AF65-F5344CB8AC3E}">
        <p14:creationId xmlns:p14="http://schemas.microsoft.com/office/powerpoint/2010/main" val="60160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40F4FC3-B52B-4B7A-9009-B3D0A08A9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C9E9251F-ED5E-4BAC-88E2-0853C7A0FBA9" descr="C9E9251F-ED5E-4BAC-88E2-0853C7A0FBA9">
            <a:extLst>
              <a:ext uri="{FF2B5EF4-FFF2-40B4-BE49-F238E27FC236}">
                <a16:creationId xmlns:a16="http://schemas.microsoft.com/office/drawing/2014/main" id="{A88D991E-F885-434B-9AFC-32A5AF3A7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214" y="1628800"/>
            <a:ext cx="2418524" cy="4353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1CE5AC6F-BDBF-4376-9FD4-B50CC58FBC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868" y="1153761"/>
            <a:ext cx="2718481" cy="5420024"/>
          </a:xfrm>
          <a:prstGeom prst="rect">
            <a:avLst/>
          </a:prstGeom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id="{3FAD861D-C77F-47BA-BFAC-248E3F41C1DD}"/>
              </a:ext>
            </a:extLst>
          </p:cNvPr>
          <p:cNvSpPr/>
          <p:nvPr/>
        </p:nvSpPr>
        <p:spPr>
          <a:xfrm>
            <a:off x="3931541" y="971916"/>
            <a:ext cx="7633822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he-IL" sz="4000" b="1" dirty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בוחרים סוג היעדרות</a:t>
            </a:r>
          </a:p>
        </p:txBody>
      </p:sp>
      <p:pic>
        <p:nvPicPr>
          <p:cNvPr id="7" name="Picture 2" descr="Hand, Right, Point, Upwards, Finger, Thumb, Pointing">
            <a:extLst>
              <a:ext uri="{FF2B5EF4-FFF2-40B4-BE49-F238E27FC236}">
                <a16:creationId xmlns:a16="http://schemas.microsoft.com/office/drawing/2014/main" id="{11CE62F0-F59C-4A5E-ADAF-78033148A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60455" y="1620906"/>
            <a:ext cx="2554583" cy="311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10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D4CBE3A-7E22-491F-8969-C3742B54D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6C8636BB-F581-4714-8CBD-5349B0769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73" y="1184140"/>
            <a:ext cx="2718481" cy="5420024"/>
          </a:xfrm>
          <a:prstGeom prst="rect">
            <a:avLst/>
          </a:prstGeom>
        </p:spPr>
      </p:pic>
      <p:sp>
        <p:nvSpPr>
          <p:cNvPr id="5" name="Rectangle 7">
            <a:extLst>
              <a:ext uri="{FF2B5EF4-FFF2-40B4-BE49-F238E27FC236}">
                <a16:creationId xmlns:a16="http://schemas.microsoft.com/office/drawing/2014/main" id="{670C2168-8009-4369-997C-8ED6A1DFD8A8}"/>
              </a:ext>
            </a:extLst>
          </p:cNvPr>
          <p:cNvSpPr/>
          <p:nvPr/>
        </p:nvSpPr>
        <p:spPr>
          <a:xfrm>
            <a:off x="6109488" y="3143693"/>
            <a:ext cx="4505571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he-IL" sz="3200" b="1" dirty="0">
              <a:solidFill>
                <a:srgbClr val="92D05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E45BDB81-D5BF-4668-AEA2-660CDF54700B}"/>
              </a:ext>
            </a:extLst>
          </p:cNvPr>
          <p:cNvSpPr/>
          <p:nvPr/>
        </p:nvSpPr>
        <p:spPr>
          <a:xfrm>
            <a:off x="6240016" y="2783653"/>
            <a:ext cx="4321455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he-IL" sz="3600" b="1" dirty="0">
              <a:solidFill>
                <a:srgbClr val="92D05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124DB57A-B918-43F5-A826-BE3EA2401743}"/>
              </a:ext>
            </a:extLst>
          </p:cNvPr>
          <p:cNvSpPr/>
          <p:nvPr/>
        </p:nvSpPr>
        <p:spPr>
          <a:xfrm>
            <a:off x="4625892" y="1863409"/>
            <a:ext cx="5905630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he-IL" sz="2400" b="1" dirty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יש לבחור תאריכי ההיעדרות</a:t>
            </a:r>
          </a:p>
        </p:txBody>
      </p:sp>
      <p:pic>
        <p:nvPicPr>
          <p:cNvPr id="8" name="054800DF-FFD3-4F24-B14C-FF3E3EC59843" descr="054800DF-FFD3-4F24-B14C-FF3E3EC59843">
            <a:extLst>
              <a:ext uri="{FF2B5EF4-FFF2-40B4-BE49-F238E27FC236}">
                <a16:creationId xmlns:a16="http://schemas.microsoft.com/office/drawing/2014/main" id="{6F6CE684-2F8B-4316-8D38-2E01D43A3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108" y="1623525"/>
            <a:ext cx="2520280" cy="4480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and, Right, Point, Upwards, Finger, Thumb, Pointing">
            <a:extLst>
              <a:ext uri="{FF2B5EF4-FFF2-40B4-BE49-F238E27FC236}">
                <a16:creationId xmlns:a16="http://schemas.microsoft.com/office/drawing/2014/main" id="{545D65AB-0A34-4AD6-9BFD-086802DE6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6835" y="1224924"/>
            <a:ext cx="2554583" cy="311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016A124-10C0-4EBC-B501-22AD2DEDE816}"/>
              </a:ext>
            </a:extLst>
          </p:cNvPr>
          <p:cNvSpPr/>
          <p:nvPr/>
        </p:nvSpPr>
        <p:spPr>
          <a:xfrm>
            <a:off x="4464691" y="2540029"/>
            <a:ext cx="5905630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he-IL" sz="2000" b="1" dirty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יש אפשרות לצלם אישור או מסמך</a:t>
            </a:r>
          </a:p>
        </p:txBody>
      </p:sp>
      <p:pic>
        <p:nvPicPr>
          <p:cNvPr id="11" name="Picture 2" descr="Hand, Right, Point, Upwards, Finger, Thumb, Pointing">
            <a:extLst>
              <a:ext uri="{FF2B5EF4-FFF2-40B4-BE49-F238E27FC236}">
                <a16:creationId xmlns:a16="http://schemas.microsoft.com/office/drawing/2014/main" id="{17DCA0CC-F04B-4014-B236-B4EBBB950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40331" y="2172682"/>
            <a:ext cx="2554583" cy="311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and, Right, Point, Upwards, Finger, Thumb, Pointing">
            <a:extLst>
              <a:ext uri="{FF2B5EF4-FFF2-40B4-BE49-F238E27FC236}">
                <a16:creationId xmlns:a16="http://schemas.microsoft.com/office/drawing/2014/main" id="{65F46E06-46E2-4DB5-9A5F-58E8E0DFB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293" y="5484819"/>
            <a:ext cx="2554583" cy="311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34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75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75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EA60ED6-F6DC-4520-B2BB-2AFD2CF07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רישום נוכחות בימי הכשרה – שלב 2 </a:t>
            </a:r>
            <a:endParaRPr lang="he-IL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36D499D8-178F-4485-8C55-775424B81B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42" b="11894"/>
          <a:stretch/>
        </p:blipFill>
        <p:spPr>
          <a:xfrm>
            <a:off x="0" y="1184223"/>
            <a:ext cx="12192000" cy="542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7959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9E9251F-ED5E-4BAC-88E2-0853C7A0FBA9" descr="C9E9251F-ED5E-4BAC-88E2-0853C7A0FBA9">
            <a:extLst>
              <a:ext uri="{FF2B5EF4-FFF2-40B4-BE49-F238E27FC236}">
                <a16:creationId xmlns:a16="http://schemas.microsoft.com/office/drawing/2014/main" id="{CA7762D4-3128-4AE6-9944-A8E7472B8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214" y="1628800"/>
            <a:ext cx="2418524" cy="4353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039BD6B5-A4D6-483C-96BF-A177E581A9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868" y="1153761"/>
            <a:ext cx="2718481" cy="5420024"/>
          </a:xfrm>
          <a:prstGeom prst="rect">
            <a:avLst/>
          </a:prstGeom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id="{2B5BB28E-2B79-4C6D-91A1-8F0668AA1E89}"/>
              </a:ext>
            </a:extLst>
          </p:cNvPr>
          <p:cNvSpPr/>
          <p:nvPr/>
        </p:nvSpPr>
        <p:spPr>
          <a:xfrm>
            <a:off x="4310363" y="622222"/>
            <a:ext cx="7633822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he-IL" sz="4000" b="1" dirty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צירוף דוח נוכחות חתום</a:t>
            </a:r>
          </a:p>
        </p:txBody>
      </p:sp>
      <p:pic>
        <p:nvPicPr>
          <p:cNvPr id="7" name="Picture 2" descr="Hand, Right, Point, Upwards, Finger, Thumb, Pointing">
            <a:extLst>
              <a:ext uri="{FF2B5EF4-FFF2-40B4-BE49-F238E27FC236}">
                <a16:creationId xmlns:a16="http://schemas.microsoft.com/office/drawing/2014/main" id="{6EF19887-88E8-4F41-9430-1B021B31A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09923" y="1923426"/>
            <a:ext cx="2554583" cy="311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C1D41248-31BB-4713-9F7F-1242F9EA4F53}"/>
              </a:ext>
            </a:extLst>
          </p:cNvPr>
          <p:cNvSpPr/>
          <p:nvPr/>
        </p:nvSpPr>
        <p:spPr>
          <a:xfrm>
            <a:off x="4467006" y="2420888"/>
            <a:ext cx="4007573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he-IL" sz="2000" b="1" dirty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בוחרים בדוח חתום:</a:t>
            </a:r>
          </a:p>
        </p:txBody>
      </p:sp>
    </p:spTree>
    <p:extLst>
      <p:ext uri="{BB962C8B-B14F-4D97-AF65-F5344CB8AC3E}">
        <p14:creationId xmlns:p14="http://schemas.microsoft.com/office/powerpoint/2010/main" val="137314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>
            <a:extLst>
              <a:ext uri="{FF2B5EF4-FFF2-40B4-BE49-F238E27FC236}">
                <a16:creationId xmlns:a16="http://schemas.microsoft.com/office/drawing/2014/main" id="{E456DF94-574E-47AF-8C2A-98759A355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73" y="1184140"/>
            <a:ext cx="2718481" cy="5420024"/>
          </a:xfrm>
          <a:prstGeom prst="rect">
            <a:avLst/>
          </a:prstGeom>
        </p:spPr>
      </p:pic>
      <p:sp>
        <p:nvSpPr>
          <p:cNvPr id="5" name="Rectangle 7">
            <a:extLst>
              <a:ext uri="{FF2B5EF4-FFF2-40B4-BE49-F238E27FC236}">
                <a16:creationId xmlns:a16="http://schemas.microsoft.com/office/drawing/2014/main" id="{DF478D61-F676-4531-9B46-A0C4F8CE4F72}"/>
              </a:ext>
            </a:extLst>
          </p:cNvPr>
          <p:cNvSpPr/>
          <p:nvPr/>
        </p:nvSpPr>
        <p:spPr>
          <a:xfrm>
            <a:off x="6109488" y="3143693"/>
            <a:ext cx="4505571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he-IL" sz="3200" b="1" dirty="0">
              <a:solidFill>
                <a:srgbClr val="92D05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08C2CF19-3D75-44BA-A77B-A825C09944BE}"/>
              </a:ext>
            </a:extLst>
          </p:cNvPr>
          <p:cNvSpPr/>
          <p:nvPr/>
        </p:nvSpPr>
        <p:spPr>
          <a:xfrm>
            <a:off x="6240016" y="2783653"/>
            <a:ext cx="4321455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he-IL" sz="3600" b="1" dirty="0">
              <a:solidFill>
                <a:srgbClr val="92D05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93A9E93D-CC1C-4117-AA19-F5E286CBCD91}"/>
              </a:ext>
            </a:extLst>
          </p:cNvPr>
          <p:cNvSpPr/>
          <p:nvPr/>
        </p:nvSpPr>
        <p:spPr>
          <a:xfrm>
            <a:off x="4702402" y="309704"/>
            <a:ext cx="5905630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he-IL" sz="2400" b="1" dirty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בוחרים תאריך בחודש המאושר</a:t>
            </a:r>
          </a:p>
        </p:txBody>
      </p:sp>
      <p:pic>
        <p:nvPicPr>
          <p:cNvPr id="8" name="054800DF-FFD3-4F24-B14C-FF3E3EC59843" descr="054800DF-FFD3-4F24-B14C-FF3E3EC59843">
            <a:extLst>
              <a:ext uri="{FF2B5EF4-FFF2-40B4-BE49-F238E27FC236}">
                <a16:creationId xmlns:a16="http://schemas.microsoft.com/office/drawing/2014/main" id="{CDF55EDC-2932-42F3-AAEE-D75E052A8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108" y="1623525"/>
            <a:ext cx="2520280" cy="4480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and, Right, Point, Upwards, Finger, Thumb, Pointing">
            <a:extLst>
              <a:ext uri="{FF2B5EF4-FFF2-40B4-BE49-F238E27FC236}">
                <a16:creationId xmlns:a16="http://schemas.microsoft.com/office/drawing/2014/main" id="{6E337627-90D3-4915-A382-67B830E2F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49474" y="1151815"/>
            <a:ext cx="2554583" cy="311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1CFFE26-BE1F-4FE3-9669-FA15166D2A63}"/>
              </a:ext>
            </a:extLst>
          </p:cNvPr>
          <p:cNvSpPr/>
          <p:nvPr/>
        </p:nvSpPr>
        <p:spPr>
          <a:xfrm>
            <a:off x="4306564" y="1090103"/>
            <a:ext cx="5905630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he-IL" sz="2000" b="1" dirty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ומוסיפים את המסמך החתום:</a:t>
            </a:r>
          </a:p>
        </p:txBody>
      </p:sp>
      <p:pic>
        <p:nvPicPr>
          <p:cNvPr id="11" name="Picture 2" descr="Hand, Right, Point, Upwards, Finger, Thumb, Pointing">
            <a:extLst>
              <a:ext uri="{FF2B5EF4-FFF2-40B4-BE49-F238E27FC236}">
                <a16:creationId xmlns:a16="http://schemas.microsoft.com/office/drawing/2014/main" id="{DCD8AB38-6673-4DA6-B9E7-918783131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40331" y="2172682"/>
            <a:ext cx="2554583" cy="311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and, Right, Point, Upwards, Finger, Thumb, Pointing">
            <a:extLst>
              <a:ext uri="{FF2B5EF4-FFF2-40B4-BE49-F238E27FC236}">
                <a16:creationId xmlns:a16="http://schemas.microsoft.com/office/drawing/2014/main" id="{01B9D652-AB08-42BF-97BD-5F8332003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293" y="5484819"/>
            <a:ext cx="2554583" cy="311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">
            <a:extLst>
              <a:ext uri="{FF2B5EF4-FFF2-40B4-BE49-F238E27FC236}">
                <a16:creationId xmlns:a16="http://schemas.microsoft.com/office/drawing/2014/main" id="{1A988113-9405-4635-BD53-971E81EA905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463" t="8000" r="32675" b="8000"/>
          <a:stretch/>
        </p:blipFill>
        <p:spPr>
          <a:xfrm>
            <a:off x="6814100" y="2132856"/>
            <a:ext cx="3096344" cy="432048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65098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25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25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25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2EFC230-72BE-4594-A03A-27E19275D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כיצד לעבוד מהמחשב במערכת </a:t>
            </a:r>
            <a:r>
              <a:rPr lang="en-US" dirty="0">
                <a:latin typeface="Varela Round" panose="00000500000000000000" pitchFamily="2" charset="-79"/>
                <a:cs typeface="Varela Round" panose="00000500000000000000" pitchFamily="2" charset="-79"/>
              </a:rPr>
              <a:t>Clock2go</a:t>
            </a:r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5AD7AF-A45F-424B-9E60-466F6F1CB396}"/>
              </a:ext>
            </a:extLst>
          </p:cNvPr>
          <p:cNvSpPr/>
          <p:nvPr/>
        </p:nvSpPr>
        <p:spPr>
          <a:xfrm>
            <a:off x="1534591" y="3573016"/>
            <a:ext cx="9151302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he-IL" sz="3600" dirty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התחברות למערכת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he-IL" sz="3600" dirty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דיווח נוכחות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he-IL" sz="3600" dirty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השלמת דיווחים והיעדרות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he-IL" sz="3600" dirty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סגירת חודש במערכת</a:t>
            </a:r>
          </a:p>
        </p:txBody>
      </p:sp>
    </p:spTree>
    <p:extLst>
      <p:ext uri="{BB962C8B-B14F-4D97-AF65-F5344CB8AC3E}">
        <p14:creationId xmlns:p14="http://schemas.microsoft.com/office/powerpoint/2010/main" val="311143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3BB06B-9403-408C-81C0-9055B961A8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41" t="9401" r="20340" b="3800"/>
          <a:stretch/>
        </p:blipFill>
        <p:spPr>
          <a:xfrm>
            <a:off x="2783632" y="1700808"/>
            <a:ext cx="6624736" cy="4929188"/>
          </a:xfrm>
          <a:prstGeom prst="rect">
            <a:avLst/>
          </a:prstGeom>
        </p:spPr>
      </p:pic>
      <p:sp>
        <p:nvSpPr>
          <p:cNvPr id="5" name="Oval 6">
            <a:extLst>
              <a:ext uri="{FF2B5EF4-FFF2-40B4-BE49-F238E27FC236}">
                <a16:creationId xmlns:a16="http://schemas.microsoft.com/office/drawing/2014/main" id="{8B36C55E-54BE-473D-A2E9-D301E1853F97}"/>
              </a:ext>
            </a:extLst>
          </p:cNvPr>
          <p:cNvSpPr/>
          <p:nvPr/>
        </p:nvSpPr>
        <p:spPr>
          <a:xfrm>
            <a:off x="3503712" y="4406854"/>
            <a:ext cx="432048" cy="462307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1</a:t>
            </a:r>
            <a:endParaRPr lang="he-IL" dirty="0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F1463A5B-D52A-4CA8-9986-61A35D4BA9AD}"/>
              </a:ext>
            </a:extLst>
          </p:cNvPr>
          <p:cNvSpPr/>
          <p:nvPr/>
        </p:nvSpPr>
        <p:spPr>
          <a:xfrm>
            <a:off x="1809310" y="294391"/>
            <a:ext cx="8858690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he-IL" sz="3200" b="1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התחברות למערכת:</a:t>
            </a:r>
          </a:p>
          <a:p>
            <a:pPr algn="r" rtl="1"/>
            <a:endParaRPr lang="he-IL" b="1" dirty="0">
              <a:solidFill>
                <a:srgbClr val="0070C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457200" indent="-457200" algn="r" rtl="1">
              <a:buAutoNum type="arabicPeriod"/>
            </a:pPr>
            <a:r>
              <a:rPr lang="he-IL" dirty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בשדה שם משתמש מזינים את כתובת המייל</a:t>
            </a:r>
          </a:p>
          <a:p>
            <a:pPr marL="457200" indent="-457200" algn="r" rtl="1">
              <a:buAutoNum type="arabicPeriod"/>
            </a:pPr>
            <a:r>
              <a:rPr lang="he-IL" dirty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מזינים את הסיסמא</a:t>
            </a:r>
          </a:p>
          <a:p>
            <a:pPr marL="457200" indent="-457200" algn="r" rtl="1">
              <a:buAutoNum type="arabicPeriod"/>
            </a:pPr>
            <a:r>
              <a:rPr lang="he-IL" dirty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לחיצה על שחזור סיסמא תשלח למייל שרשום בשדה הראשון – סיסמא חדשה</a:t>
            </a:r>
          </a:p>
          <a:p>
            <a:pPr marL="457200" indent="-457200" algn="r" rtl="1">
              <a:buAutoNum type="arabicPeriod"/>
            </a:pPr>
            <a:endParaRPr lang="he-IL" b="1" dirty="0">
              <a:solidFill>
                <a:srgbClr val="0070C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7" name="Oval 9">
            <a:extLst>
              <a:ext uri="{FF2B5EF4-FFF2-40B4-BE49-F238E27FC236}">
                <a16:creationId xmlns:a16="http://schemas.microsoft.com/office/drawing/2014/main" id="{35E01655-09ED-40EE-9B1C-6214BD4BA8DA}"/>
              </a:ext>
            </a:extLst>
          </p:cNvPr>
          <p:cNvSpPr/>
          <p:nvPr/>
        </p:nvSpPr>
        <p:spPr>
          <a:xfrm>
            <a:off x="3693096" y="4907425"/>
            <a:ext cx="432048" cy="462307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2</a:t>
            </a:r>
            <a:endParaRPr lang="he-IL" dirty="0"/>
          </a:p>
        </p:txBody>
      </p:sp>
      <p:sp>
        <p:nvSpPr>
          <p:cNvPr id="8" name="Oval 10">
            <a:extLst>
              <a:ext uri="{FF2B5EF4-FFF2-40B4-BE49-F238E27FC236}">
                <a16:creationId xmlns:a16="http://schemas.microsoft.com/office/drawing/2014/main" id="{D9919857-91CF-4D4C-9C92-1F8121843678}"/>
              </a:ext>
            </a:extLst>
          </p:cNvPr>
          <p:cNvSpPr/>
          <p:nvPr/>
        </p:nvSpPr>
        <p:spPr>
          <a:xfrm>
            <a:off x="3935760" y="5407997"/>
            <a:ext cx="432048" cy="462307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3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0862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858" t="9401" r="9384" b="5201"/>
          <a:stretch/>
        </p:blipFill>
        <p:spPr>
          <a:xfrm>
            <a:off x="2207569" y="2054044"/>
            <a:ext cx="7957393" cy="491586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064224" y="2589353"/>
            <a:ext cx="432048" cy="462307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1</a:t>
            </a:r>
            <a:endParaRPr lang="he-IL" dirty="0"/>
          </a:p>
        </p:txBody>
      </p:sp>
      <p:sp>
        <p:nvSpPr>
          <p:cNvPr id="6" name="Oval 5"/>
          <p:cNvSpPr/>
          <p:nvPr/>
        </p:nvSpPr>
        <p:spPr>
          <a:xfrm>
            <a:off x="7064224" y="3993419"/>
            <a:ext cx="432048" cy="462307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2</a:t>
            </a:r>
            <a:endParaRPr lang="he-IL" dirty="0"/>
          </a:p>
        </p:txBody>
      </p:sp>
      <p:sp>
        <p:nvSpPr>
          <p:cNvPr id="8" name="Oval 7"/>
          <p:cNvSpPr/>
          <p:nvPr/>
        </p:nvSpPr>
        <p:spPr>
          <a:xfrm>
            <a:off x="7392144" y="5085185"/>
            <a:ext cx="432048" cy="462307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3</a:t>
            </a:r>
            <a:endParaRPr lang="he-IL" dirty="0"/>
          </a:p>
        </p:txBody>
      </p:sp>
      <p:sp>
        <p:nvSpPr>
          <p:cNvPr id="9" name="Oval 8"/>
          <p:cNvSpPr/>
          <p:nvPr/>
        </p:nvSpPr>
        <p:spPr>
          <a:xfrm>
            <a:off x="5749751" y="4824500"/>
            <a:ext cx="432048" cy="462307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4</a:t>
            </a:r>
            <a:endParaRPr lang="he-IL" dirty="0"/>
          </a:p>
        </p:txBody>
      </p:sp>
      <p:sp>
        <p:nvSpPr>
          <p:cNvPr id="10" name="Rectangle 9"/>
          <p:cNvSpPr/>
          <p:nvPr/>
        </p:nvSpPr>
        <p:spPr>
          <a:xfrm>
            <a:off x="1926876" y="609122"/>
            <a:ext cx="8858690" cy="16655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he-IL" sz="3200" b="1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ביצוע דיווחי נוכחות</a:t>
            </a:r>
          </a:p>
          <a:p>
            <a:pPr algn="r" rtl="1"/>
            <a:endParaRPr lang="he-IL" b="1" dirty="0">
              <a:solidFill>
                <a:srgbClr val="0070C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457200" indent="-457200" algn="r" rtl="1">
              <a:buAutoNum type="arabicPeriod"/>
            </a:pPr>
            <a:r>
              <a:rPr lang="he-IL" dirty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בוחרים כניסה או יציאה ולוחצים שמור – הדיווח מתעדכן </a:t>
            </a:r>
            <a:r>
              <a:rPr lang="he-IL" dirty="0" err="1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מיידית</a:t>
            </a:r>
            <a:endParaRPr lang="he-IL" dirty="0">
              <a:solidFill>
                <a:srgbClr val="0070C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457200" indent="-457200" algn="r" rtl="1">
              <a:buAutoNum type="arabicPeriod"/>
            </a:pPr>
            <a:r>
              <a:rPr lang="he-IL" dirty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ניתן להוסיף לדיווח משימה כגון התנדבות</a:t>
            </a:r>
          </a:p>
          <a:p>
            <a:pPr marL="457200" indent="-457200" algn="r" rtl="1">
              <a:buAutoNum type="arabicPeriod"/>
            </a:pPr>
            <a:r>
              <a:rPr lang="he-IL" dirty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בהשלמת דיווח תוכלו לדווח על היעדרות כגון חופש או מחלה</a:t>
            </a:r>
          </a:p>
          <a:p>
            <a:pPr marL="457200" indent="-457200" algn="r" rtl="1">
              <a:buAutoNum type="arabicPeriod"/>
            </a:pPr>
            <a:r>
              <a:rPr lang="he-IL" dirty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במסך דיווחים תראו את כל הדיווחים שלכם החודש עם אפשרות להשלמת </a:t>
            </a:r>
            <a:r>
              <a:rPr lang="he-IL" dirty="0" err="1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חוסרים</a:t>
            </a:r>
            <a:endParaRPr lang="he-IL" dirty="0">
              <a:solidFill>
                <a:srgbClr val="0070C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457200" indent="-457200" algn="r" rtl="1">
              <a:buAutoNum type="arabicPeriod"/>
            </a:pPr>
            <a:r>
              <a:rPr lang="he-IL" dirty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בשינוי סיסמא ניתן לשנות סיסמא לנוחיותכם</a:t>
            </a:r>
          </a:p>
          <a:p>
            <a:pPr marL="457200" indent="-457200" algn="r" rtl="1">
              <a:buAutoNum type="arabicPeriod"/>
            </a:pPr>
            <a:endParaRPr lang="he-IL" b="1" dirty="0">
              <a:solidFill>
                <a:srgbClr val="0070C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112224" y="6237313"/>
            <a:ext cx="432048" cy="462307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5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138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475" t="10055" r="4327" b="17147"/>
          <a:stretch/>
        </p:blipFill>
        <p:spPr>
          <a:xfrm>
            <a:off x="1374186" y="2492896"/>
            <a:ext cx="9305647" cy="432048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718829" y="2840124"/>
            <a:ext cx="432048" cy="462307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1</a:t>
            </a:r>
            <a:endParaRPr lang="he-IL" dirty="0"/>
          </a:p>
        </p:txBody>
      </p:sp>
      <p:sp>
        <p:nvSpPr>
          <p:cNvPr id="8" name="Oval 7"/>
          <p:cNvSpPr/>
          <p:nvPr/>
        </p:nvSpPr>
        <p:spPr>
          <a:xfrm>
            <a:off x="9366693" y="6411588"/>
            <a:ext cx="432048" cy="462307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4</a:t>
            </a:r>
            <a:endParaRPr lang="he-IL" dirty="0"/>
          </a:p>
        </p:txBody>
      </p:sp>
      <p:sp>
        <p:nvSpPr>
          <p:cNvPr id="10" name="Rectangle 9"/>
          <p:cNvSpPr/>
          <p:nvPr/>
        </p:nvSpPr>
        <p:spPr>
          <a:xfrm>
            <a:off x="1809310" y="622028"/>
            <a:ext cx="8858690" cy="16655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he-IL" sz="3200" b="1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הוספת היעדרות</a:t>
            </a:r>
          </a:p>
          <a:p>
            <a:pPr algn="r" rtl="1"/>
            <a:endParaRPr lang="he-IL" sz="1050" b="1" dirty="0">
              <a:solidFill>
                <a:srgbClr val="0070C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457200" indent="-457200" algn="r" rtl="1">
              <a:buAutoNum type="arabicPeriod"/>
            </a:pPr>
            <a:r>
              <a:rPr lang="he-IL" dirty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מסמנים היעדרות</a:t>
            </a:r>
          </a:p>
          <a:p>
            <a:pPr marL="457200" indent="-457200" algn="r" rtl="1">
              <a:buAutoNum type="arabicPeriod"/>
            </a:pPr>
            <a:r>
              <a:rPr lang="he-IL" dirty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בוחרים את סוג ההיעדרות – למשל מחלה</a:t>
            </a:r>
          </a:p>
          <a:p>
            <a:pPr marL="457200" indent="-457200" algn="r" rtl="1">
              <a:buAutoNum type="arabicPeriod"/>
            </a:pPr>
            <a:r>
              <a:rPr lang="he-IL" dirty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בוחרים את התאריכים הרצויים</a:t>
            </a:r>
          </a:p>
          <a:p>
            <a:pPr marL="457200" indent="-457200" algn="r" rtl="1">
              <a:buAutoNum type="arabicPeriod"/>
            </a:pPr>
            <a:r>
              <a:rPr lang="he-IL" dirty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מעלים קובץ ולוחצים על שמור</a:t>
            </a:r>
          </a:p>
          <a:p>
            <a:pPr algn="r" rtl="1"/>
            <a:endParaRPr lang="he-IL" dirty="0">
              <a:solidFill>
                <a:srgbClr val="0070C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r" rtl="1"/>
            <a:r>
              <a:rPr lang="he-IL" dirty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*העלאת דוח חתום יהיה במסך נפרד בקרוב</a:t>
            </a:r>
          </a:p>
          <a:p>
            <a:pPr marL="457200" indent="-457200" algn="r" rtl="1">
              <a:buAutoNum type="arabicPeriod"/>
            </a:pPr>
            <a:endParaRPr lang="he-IL" b="1" dirty="0">
              <a:solidFill>
                <a:srgbClr val="0070C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697401" y="4989699"/>
            <a:ext cx="432048" cy="462307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2</a:t>
            </a:r>
            <a:endParaRPr lang="he-IL" dirty="0"/>
          </a:p>
        </p:txBody>
      </p:sp>
      <p:sp>
        <p:nvSpPr>
          <p:cNvPr id="14" name="Oval 13"/>
          <p:cNvSpPr/>
          <p:nvPr/>
        </p:nvSpPr>
        <p:spPr>
          <a:xfrm>
            <a:off x="8917650" y="5949281"/>
            <a:ext cx="432048" cy="462307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3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8804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t="8134" b="3667"/>
          <a:stretch/>
        </p:blipFill>
        <p:spPr>
          <a:xfrm>
            <a:off x="1524000" y="2321496"/>
            <a:ext cx="9144000" cy="453650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100736" y="3173869"/>
            <a:ext cx="432048" cy="462307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1</a:t>
            </a:r>
            <a:endParaRPr lang="he-IL" dirty="0"/>
          </a:p>
        </p:txBody>
      </p:sp>
      <p:sp>
        <p:nvSpPr>
          <p:cNvPr id="8" name="Oval 7"/>
          <p:cNvSpPr/>
          <p:nvPr/>
        </p:nvSpPr>
        <p:spPr>
          <a:xfrm>
            <a:off x="9228856" y="3195446"/>
            <a:ext cx="432048" cy="462307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4</a:t>
            </a:r>
            <a:endParaRPr lang="he-IL" dirty="0"/>
          </a:p>
        </p:txBody>
      </p:sp>
      <p:sp>
        <p:nvSpPr>
          <p:cNvPr id="10" name="Rectangle 9"/>
          <p:cNvSpPr/>
          <p:nvPr/>
        </p:nvSpPr>
        <p:spPr>
          <a:xfrm>
            <a:off x="2999311" y="727411"/>
            <a:ext cx="8858690" cy="16655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he-IL" sz="3200" b="1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השלמת דיווחי נוכחות</a:t>
            </a:r>
          </a:p>
          <a:p>
            <a:pPr algn="r" rtl="1"/>
            <a:endParaRPr lang="he-IL" sz="1050" b="1" dirty="0">
              <a:solidFill>
                <a:srgbClr val="0070C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457200" indent="-457200" algn="r" rtl="1">
              <a:buAutoNum type="arabicPeriod"/>
            </a:pPr>
            <a:r>
              <a:rPr lang="he-IL" dirty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המסך נפתח על החודש הנוכחי וניתן ללחוץ ולעבור לחודש הקודם</a:t>
            </a:r>
          </a:p>
          <a:p>
            <a:pPr marL="457200" indent="-457200" algn="r" rtl="1">
              <a:buAutoNum type="arabicPeriod"/>
            </a:pPr>
            <a:r>
              <a:rPr lang="he-IL" dirty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לחיצה על שעה תאפשר לכם לערוך את השעה</a:t>
            </a:r>
          </a:p>
          <a:p>
            <a:pPr marL="457200" indent="-457200" algn="r" rtl="1">
              <a:buAutoNum type="arabicPeriod"/>
            </a:pPr>
            <a:r>
              <a:rPr lang="he-IL" dirty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לחיצה על קובייה ורודה תאפשר לכם להוסיף שעה</a:t>
            </a:r>
          </a:p>
          <a:p>
            <a:pPr marL="457200" indent="-457200" algn="r" rtl="1">
              <a:buAutoNum type="arabicPeriod"/>
            </a:pPr>
            <a:r>
              <a:rPr lang="he-IL" dirty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השלמת דיווח – אפשרות להוסיף ימי היעדרויות</a:t>
            </a:r>
          </a:p>
          <a:p>
            <a:pPr marL="457200" indent="-457200" algn="r" rtl="1">
              <a:buAutoNum type="arabicPeriod"/>
            </a:pPr>
            <a:r>
              <a:rPr lang="he-IL" dirty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השלמת </a:t>
            </a:r>
            <a:r>
              <a:rPr lang="he-IL" dirty="0" err="1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חוסרים</a:t>
            </a:r>
            <a:r>
              <a:rPr lang="he-IL" dirty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מאפשרת השלמה מהירה וגורפת</a:t>
            </a:r>
          </a:p>
          <a:p>
            <a:pPr marL="457200" indent="-457200" algn="r" rtl="1">
              <a:buAutoNum type="arabicPeriod"/>
            </a:pPr>
            <a:r>
              <a:rPr lang="he-IL" dirty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לאחר סיום ההשלמה ניתן לסגור את החודש</a:t>
            </a:r>
          </a:p>
          <a:p>
            <a:pPr marL="457200" indent="-457200" algn="r" rtl="1">
              <a:buAutoNum type="arabicPeriod"/>
            </a:pPr>
            <a:endParaRPr lang="he-IL" dirty="0">
              <a:solidFill>
                <a:srgbClr val="0070C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457200" indent="-457200" algn="r" rtl="1">
              <a:buAutoNum type="arabicPeriod"/>
            </a:pPr>
            <a:endParaRPr lang="he-IL" b="1" dirty="0">
              <a:solidFill>
                <a:srgbClr val="0070C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452320" y="3195446"/>
            <a:ext cx="432048" cy="462307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5</a:t>
            </a:r>
            <a:endParaRPr lang="he-IL" dirty="0"/>
          </a:p>
        </p:txBody>
      </p:sp>
      <p:sp>
        <p:nvSpPr>
          <p:cNvPr id="13" name="Oval 12"/>
          <p:cNvSpPr/>
          <p:nvPr/>
        </p:nvSpPr>
        <p:spPr>
          <a:xfrm>
            <a:off x="7428656" y="4781986"/>
            <a:ext cx="432048" cy="462307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2</a:t>
            </a:r>
            <a:endParaRPr lang="he-IL" dirty="0"/>
          </a:p>
        </p:txBody>
      </p:sp>
      <p:sp>
        <p:nvSpPr>
          <p:cNvPr id="14" name="Oval 13"/>
          <p:cNvSpPr/>
          <p:nvPr/>
        </p:nvSpPr>
        <p:spPr>
          <a:xfrm>
            <a:off x="7316760" y="5452006"/>
            <a:ext cx="432048" cy="462307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3</a:t>
            </a:r>
            <a:endParaRPr lang="he-IL" dirty="0"/>
          </a:p>
        </p:txBody>
      </p:sp>
      <p:sp>
        <p:nvSpPr>
          <p:cNvPr id="15" name="Oval 14"/>
          <p:cNvSpPr/>
          <p:nvPr/>
        </p:nvSpPr>
        <p:spPr>
          <a:xfrm>
            <a:off x="2892152" y="3545633"/>
            <a:ext cx="432048" cy="462307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6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8480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91D5152-1BD9-4304-A06D-5D8626B5C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4002" y="253379"/>
            <a:ext cx="10233660" cy="821094"/>
          </a:xfrm>
        </p:spPr>
        <p:txBody>
          <a:bodyPr>
            <a:normAutofit fontScale="90000"/>
          </a:bodyPr>
          <a:lstStyle/>
          <a:p>
            <a:r>
              <a:rPr lang="he-IL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בני/</a:t>
            </a:r>
            <a:r>
              <a:rPr lang="he-IL" b="1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ות</a:t>
            </a:r>
            <a:r>
              <a:rPr lang="he-IL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 שירות - סגירת חודש</a:t>
            </a:r>
            <a:br>
              <a:rPr lang="he-IL" b="1" dirty="0">
                <a:latin typeface="Varela Round" panose="00000500000000000000" pitchFamily="2" charset="-79"/>
                <a:cs typeface="Varela Round" panose="00000500000000000000" pitchFamily="2" charset="-79"/>
              </a:rPr>
            </a:br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5DCE5905-29E4-47BE-8D9B-7E82CC3766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25" t="31800" r="24801" b="27600"/>
          <a:stretch/>
        </p:blipFill>
        <p:spPr>
          <a:xfrm>
            <a:off x="467544" y="2780928"/>
            <a:ext cx="7538493" cy="331236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025CC16-B650-409E-A64A-1425EA15AE2C}"/>
              </a:ext>
            </a:extLst>
          </p:cNvPr>
          <p:cNvSpPr/>
          <p:nvPr/>
        </p:nvSpPr>
        <p:spPr>
          <a:xfrm>
            <a:off x="6224808" y="3545631"/>
            <a:ext cx="432048" cy="462307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1</a:t>
            </a:r>
            <a:endParaRPr lang="he-IL" dirty="0"/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643B65CB-A141-4670-9211-6CA99551CB47}"/>
              </a:ext>
            </a:extLst>
          </p:cNvPr>
          <p:cNvSpPr/>
          <p:nvPr/>
        </p:nvSpPr>
        <p:spPr>
          <a:xfrm>
            <a:off x="5364088" y="5615140"/>
            <a:ext cx="432048" cy="462307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4</a:t>
            </a:r>
            <a:endParaRPr lang="he-IL" dirty="0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11EDF312-7FCA-4A88-8C02-D655C9726B46}"/>
              </a:ext>
            </a:extLst>
          </p:cNvPr>
          <p:cNvSpPr/>
          <p:nvPr/>
        </p:nvSpPr>
        <p:spPr>
          <a:xfrm>
            <a:off x="3005650" y="1074473"/>
            <a:ext cx="8858690" cy="16655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he-IL" b="1" dirty="0">
              <a:solidFill>
                <a:srgbClr val="0070C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457200" indent="-457200" algn="r" rtl="1">
              <a:buAutoNum type="arabicPeriod"/>
            </a:pPr>
            <a:r>
              <a:rPr lang="he-IL" dirty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סיכום פרטי החודש – יש לוודא שאין דיווח כניסה ללא דיווח יציאה ולהיפך</a:t>
            </a:r>
          </a:p>
          <a:p>
            <a:pPr marL="457200" indent="-457200" algn="r" rtl="1">
              <a:buAutoNum type="arabicPeriod"/>
            </a:pPr>
            <a:r>
              <a:rPr lang="he-IL" dirty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יש להזין את כתובת המייל של המעסיק המאשר</a:t>
            </a:r>
          </a:p>
          <a:p>
            <a:pPr marL="457200" indent="-457200" algn="r" rtl="1">
              <a:buAutoNum type="arabicPeriod"/>
            </a:pPr>
            <a:r>
              <a:rPr lang="he-IL" dirty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יש לבחור את החודש הרצוי לסגירה – ניתן לבחור כל תאריך באותו חודש </a:t>
            </a:r>
          </a:p>
          <a:p>
            <a:pPr marL="457200" indent="-457200" algn="r" rtl="1">
              <a:buAutoNum type="arabicPeriod"/>
            </a:pPr>
            <a:r>
              <a:rPr lang="he-IL" dirty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סגירת החודש תשלח אוטומטית את הדוח למייל המעסיק</a:t>
            </a:r>
          </a:p>
          <a:p>
            <a:pPr marL="457200" indent="-457200" algn="r" rtl="1">
              <a:buAutoNum type="arabicPeriod"/>
            </a:pPr>
            <a:r>
              <a:rPr lang="he-IL" dirty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סגירת חודש כמו בשלב 4 +</a:t>
            </a:r>
            <a:r>
              <a:rPr lang="en-US" dirty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dirty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אפשרות להדפסת הדוח</a:t>
            </a:r>
          </a:p>
          <a:p>
            <a:pPr marL="457200" indent="-457200" algn="r" rtl="1">
              <a:buAutoNum type="arabicPeriod"/>
            </a:pPr>
            <a:endParaRPr lang="he-IL" dirty="0">
              <a:solidFill>
                <a:srgbClr val="0070C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457200" indent="-457200" algn="r" rtl="1">
              <a:buAutoNum type="arabicPeriod"/>
            </a:pPr>
            <a:endParaRPr lang="he-IL" b="1" dirty="0">
              <a:solidFill>
                <a:srgbClr val="0070C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8" name="Oval 10">
            <a:extLst>
              <a:ext uri="{FF2B5EF4-FFF2-40B4-BE49-F238E27FC236}">
                <a16:creationId xmlns:a16="http://schemas.microsoft.com/office/drawing/2014/main" id="{E702ECEA-5BD0-4E42-B11F-45A0174D8138}"/>
              </a:ext>
            </a:extLst>
          </p:cNvPr>
          <p:cNvSpPr/>
          <p:nvPr/>
        </p:nvSpPr>
        <p:spPr>
          <a:xfrm>
            <a:off x="3419872" y="5846293"/>
            <a:ext cx="432048" cy="462307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5</a:t>
            </a:r>
            <a:endParaRPr lang="he-IL" dirty="0"/>
          </a:p>
        </p:txBody>
      </p:sp>
      <p:sp>
        <p:nvSpPr>
          <p:cNvPr id="9" name="Oval 12">
            <a:extLst>
              <a:ext uri="{FF2B5EF4-FFF2-40B4-BE49-F238E27FC236}">
                <a16:creationId xmlns:a16="http://schemas.microsoft.com/office/drawing/2014/main" id="{FA731600-4FCC-4102-BB32-CF7771F6EF85}"/>
              </a:ext>
            </a:extLst>
          </p:cNvPr>
          <p:cNvSpPr/>
          <p:nvPr/>
        </p:nvSpPr>
        <p:spPr>
          <a:xfrm>
            <a:off x="6156176" y="4077072"/>
            <a:ext cx="432048" cy="462307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2</a:t>
            </a:r>
            <a:endParaRPr lang="he-IL" dirty="0"/>
          </a:p>
        </p:txBody>
      </p:sp>
      <p:sp>
        <p:nvSpPr>
          <p:cNvPr id="10" name="Oval 13">
            <a:extLst>
              <a:ext uri="{FF2B5EF4-FFF2-40B4-BE49-F238E27FC236}">
                <a16:creationId xmlns:a16="http://schemas.microsoft.com/office/drawing/2014/main" id="{861D8415-8C1A-49BD-994F-6EF0A6A2F823}"/>
              </a:ext>
            </a:extLst>
          </p:cNvPr>
          <p:cNvSpPr/>
          <p:nvPr/>
        </p:nvSpPr>
        <p:spPr>
          <a:xfrm>
            <a:off x="5076056" y="4437112"/>
            <a:ext cx="432048" cy="462307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3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6135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E013454-F641-4A92-A2C9-6FEA9A37B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776" y="204322"/>
            <a:ext cx="8853196" cy="821094"/>
          </a:xfrm>
        </p:spPr>
        <p:txBody>
          <a:bodyPr>
            <a:normAutofit fontScale="90000"/>
          </a:bodyPr>
          <a:lstStyle/>
          <a:p>
            <a:r>
              <a:rPr lang="he-IL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בת שירות – העלאת מסמכים</a:t>
            </a:r>
            <a:br>
              <a:rPr lang="he-IL" b="1" dirty="0">
                <a:latin typeface="Varela Round" panose="00000500000000000000" pitchFamily="2" charset="-79"/>
                <a:cs typeface="Varela Round" panose="00000500000000000000" pitchFamily="2" charset="-79"/>
              </a:rPr>
            </a:br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21333D0-E1CB-435D-A855-D7D451EB46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106"/>
          <a:stretch/>
        </p:blipFill>
        <p:spPr>
          <a:xfrm>
            <a:off x="0" y="2204863"/>
            <a:ext cx="9144000" cy="4675111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09CAF17-741C-40AE-A419-F4BB985E338E}"/>
              </a:ext>
            </a:extLst>
          </p:cNvPr>
          <p:cNvSpPr/>
          <p:nvPr/>
        </p:nvSpPr>
        <p:spPr>
          <a:xfrm>
            <a:off x="2123728" y="2287530"/>
            <a:ext cx="432048" cy="462307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1</a:t>
            </a:r>
            <a:endParaRPr lang="he-IL" dirty="0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6AD04BBF-9919-4E42-A2A5-59F47287C134}"/>
              </a:ext>
            </a:extLst>
          </p:cNvPr>
          <p:cNvSpPr/>
          <p:nvPr/>
        </p:nvSpPr>
        <p:spPr>
          <a:xfrm>
            <a:off x="2731330" y="1223438"/>
            <a:ext cx="8858690" cy="13774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he-IL" b="1" dirty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כאן מעלים צילום של דוח חתום או צילום של מסמכים נוספים</a:t>
            </a:r>
          </a:p>
          <a:p>
            <a:pPr algn="r" rtl="1"/>
            <a:r>
              <a:rPr lang="he-IL" b="1" dirty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שימו לב העלאת מסמך היעדרות ממסך זה לא מעדכן היעדרות בנוכחות</a:t>
            </a:r>
          </a:p>
          <a:p>
            <a:pPr algn="r" rtl="1"/>
            <a:endParaRPr lang="he-IL" b="1" dirty="0">
              <a:solidFill>
                <a:srgbClr val="0070C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r" rtl="1"/>
            <a:r>
              <a:rPr lang="he-IL" dirty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1. נכנסים לקובית העלאת קובץ במסך עובדים</a:t>
            </a:r>
          </a:p>
          <a:p>
            <a:pPr algn="r" rtl="1"/>
            <a:r>
              <a:rPr lang="he-IL" dirty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2. לוחצים על הוספת חדש </a:t>
            </a:r>
          </a:p>
          <a:p>
            <a:pPr marL="457200" indent="-457200" algn="r" rtl="1">
              <a:buAutoNum type="arabicPeriod"/>
            </a:pPr>
            <a:endParaRPr lang="he-IL" dirty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r" rtl="1">
              <a:buAutoNum type="arabicPeriod"/>
            </a:pPr>
            <a:endParaRPr lang="he-IL" dirty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r" rtl="1">
              <a:buAutoNum type="arabicPeriod"/>
            </a:pPr>
            <a:endParaRPr lang="he-IL" b="1" dirty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Oval 12">
            <a:extLst>
              <a:ext uri="{FF2B5EF4-FFF2-40B4-BE49-F238E27FC236}">
                <a16:creationId xmlns:a16="http://schemas.microsoft.com/office/drawing/2014/main" id="{9D7493AA-1DBB-46BC-B081-DB6763AE0FB7}"/>
              </a:ext>
            </a:extLst>
          </p:cNvPr>
          <p:cNvSpPr/>
          <p:nvPr/>
        </p:nvSpPr>
        <p:spPr>
          <a:xfrm>
            <a:off x="7524328" y="2996952"/>
            <a:ext cx="432048" cy="462307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2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8314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3875AFD-4929-423D-9E99-BA53844D5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706" y="77686"/>
            <a:ext cx="8853196" cy="821094"/>
          </a:xfrm>
        </p:spPr>
        <p:txBody>
          <a:bodyPr>
            <a:normAutofit fontScale="90000"/>
          </a:bodyPr>
          <a:lstStyle/>
          <a:p>
            <a:r>
              <a:rPr lang="he-IL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 בני/</a:t>
            </a:r>
            <a:r>
              <a:rPr lang="he-IL" b="1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ות</a:t>
            </a:r>
            <a:r>
              <a:rPr lang="he-IL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 שירות – העלאת מסמכים</a:t>
            </a:r>
            <a:br>
              <a:rPr lang="he-IL" b="1" dirty="0">
                <a:latin typeface="Varela Round" panose="00000500000000000000" pitchFamily="2" charset="-79"/>
                <a:cs typeface="Varela Round" panose="00000500000000000000" pitchFamily="2" charset="-79"/>
              </a:rPr>
            </a:br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ACD9C262-E46B-4161-945E-1D4CC8C974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486"/>
          <a:stretch/>
        </p:blipFill>
        <p:spPr>
          <a:xfrm>
            <a:off x="0" y="2204864"/>
            <a:ext cx="9144000" cy="465558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5E1FB70C-D536-48FD-B996-A86FDA6CAB43}"/>
              </a:ext>
            </a:extLst>
          </p:cNvPr>
          <p:cNvSpPr/>
          <p:nvPr/>
        </p:nvSpPr>
        <p:spPr>
          <a:xfrm>
            <a:off x="7092280" y="3930992"/>
            <a:ext cx="432048" cy="462307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1</a:t>
            </a:r>
            <a:endParaRPr lang="he-IL" dirty="0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5C3C999B-FC1B-4613-B800-ECA4718BD2AF}"/>
              </a:ext>
            </a:extLst>
          </p:cNvPr>
          <p:cNvSpPr/>
          <p:nvPr/>
        </p:nvSpPr>
        <p:spPr>
          <a:xfrm>
            <a:off x="2374903" y="954595"/>
            <a:ext cx="8858690" cy="16655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he-IL" b="1" dirty="0">
              <a:solidFill>
                <a:srgbClr val="0070C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457200" indent="-457200" algn="r" rtl="1">
              <a:buAutoNum type="arabicPeriod"/>
            </a:pPr>
            <a:r>
              <a:rPr lang="he-IL" dirty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מזינים שם עובד +</a:t>
            </a:r>
            <a:r>
              <a:rPr lang="en-US" dirty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dirty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מספר טלפון </a:t>
            </a:r>
          </a:p>
          <a:p>
            <a:pPr marL="457200" indent="-457200" algn="r" rtl="1">
              <a:buAutoNum type="arabicPeriod"/>
            </a:pPr>
            <a:r>
              <a:rPr lang="he-IL" dirty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מעלים את הקובץ</a:t>
            </a:r>
          </a:p>
          <a:p>
            <a:pPr marL="457200" indent="-457200" algn="r" rtl="1">
              <a:buAutoNum type="arabicPeriod"/>
            </a:pPr>
            <a:r>
              <a:rPr lang="he-IL" dirty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בוחרים את סוג המסמך – למשל דוח חתום</a:t>
            </a:r>
          </a:p>
          <a:p>
            <a:pPr marL="457200" indent="-457200" algn="r" rtl="1">
              <a:buAutoNum type="arabicPeriod"/>
            </a:pPr>
            <a:r>
              <a:rPr lang="he-IL" dirty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מוודאים שהתאריכים נכונים</a:t>
            </a:r>
          </a:p>
          <a:p>
            <a:pPr marL="457200" indent="-457200" algn="r" rtl="1">
              <a:buAutoNum type="arabicPeriod"/>
            </a:pPr>
            <a:endParaRPr lang="he-IL" dirty="0">
              <a:solidFill>
                <a:srgbClr val="0070C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457200" indent="-457200" algn="r" rtl="1">
              <a:buAutoNum type="arabicPeriod"/>
            </a:pPr>
            <a:endParaRPr lang="he-IL" dirty="0">
              <a:solidFill>
                <a:srgbClr val="0070C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457200" indent="-457200" algn="r" rtl="1">
              <a:buAutoNum type="arabicPeriod"/>
            </a:pPr>
            <a:endParaRPr lang="he-IL" b="1" dirty="0">
              <a:solidFill>
                <a:srgbClr val="0070C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7" name="Oval 12">
            <a:extLst>
              <a:ext uri="{FF2B5EF4-FFF2-40B4-BE49-F238E27FC236}">
                <a16:creationId xmlns:a16="http://schemas.microsoft.com/office/drawing/2014/main" id="{0695696C-A3FD-435D-8121-B0A852848DF7}"/>
              </a:ext>
            </a:extLst>
          </p:cNvPr>
          <p:cNvSpPr/>
          <p:nvPr/>
        </p:nvSpPr>
        <p:spPr>
          <a:xfrm>
            <a:off x="3059832" y="3685520"/>
            <a:ext cx="432048" cy="462307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2</a:t>
            </a:r>
            <a:endParaRPr lang="he-IL" dirty="0"/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1D9F9D36-F1C4-46A5-AF7F-7408BB78140F}"/>
              </a:ext>
            </a:extLst>
          </p:cNvPr>
          <p:cNvSpPr/>
          <p:nvPr/>
        </p:nvSpPr>
        <p:spPr>
          <a:xfrm>
            <a:off x="7740352" y="4509120"/>
            <a:ext cx="432048" cy="462307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3</a:t>
            </a:r>
            <a:endParaRPr lang="he-IL" dirty="0"/>
          </a:p>
        </p:txBody>
      </p:sp>
      <p:sp>
        <p:nvSpPr>
          <p:cNvPr id="9" name="Oval 7">
            <a:extLst>
              <a:ext uri="{FF2B5EF4-FFF2-40B4-BE49-F238E27FC236}">
                <a16:creationId xmlns:a16="http://schemas.microsoft.com/office/drawing/2014/main" id="{86C1B00D-35F3-4143-A36A-38724B7B0263}"/>
              </a:ext>
            </a:extLst>
          </p:cNvPr>
          <p:cNvSpPr/>
          <p:nvPr/>
        </p:nvSpPr>
        <p:spPr>
          <a:xfrm>
            <a:off x="6804248" y="4933414"/>
            <a:ext cx="432048" cy="462307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4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4339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5678DF7-8B7A-4614-970B-753521AC2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רישום נוכחות בימי הכשרה – שלב 2 </a:t>
            </a:r>
            <a:endParaRPr lang="he-IL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45B643FE-4A53-4854-91B9-C186C880C0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54" r="2377" b="13424"/>
          <a:stretch/>
        </p:blipFill>
        <p:spPr>
          <a:xfrm>
            <a:off x="14988" y="821094"/>
            <a:ext cx="12177012" cy="4785227"/>
          </a:xfrm>
          <a:prstGeom prst="rect">
            <a:avLst/>
          </a:prstGeom>
        </p:spPr>
      </p:pic>
      <p:sp>
        <p:nvSpPr>
          <p:cNvPr id="9" name="חץ: למעלה 8">
            <a:extLst>
              <a:ext uri="{FF2B5EF4-FFF2-40B4-BE49-F238E27FC236}">
                <a16:creationId xmlns:a16="http://schemas.microsoft.com/office/drawing/2014/main" id="{90C55D12-FB19-4CC6-A48A-160148B2A6E6}"/>
              </a:ext>
            </a:extLst>
          </p:cNvPr>
          <p:cNvSpPr/>
          <p:nvPr/>
        </p:nvSpPr>
        <p:spPr>
          <a:xfrm rot="5400000">
            <a:off x="1155880" y="3618383"/>
            <a:ext cx="781879" cy="808383"/>
          </a:xfrm>
          <a:prstGeom prst="upArrow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9024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027265A-C408-4982-8EF8-C3CAFCB30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1805" y="2831464"/>
            <a:ext cx="5068389" cy="14792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e-IL" sz="88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הפסקה</a:t>
            </a:r>
          </a:p>
        </p:txBody>
      </p:sp>
      <p:pic>
        <p:nvPicPr>
          <p:cNvPr id="4" name="גרפיקה 1" descr="פעמון">
            <a:extLst>
              <a:ext uri="{FF2B5EF4-FFF2-40B4-BE49-F238E27FC236}">
                <a16:creationId xmlns:a16="http://schemas.microsoft.com/office/drawing/2014/main" id="{15F2DEAF-2398-407C-8BEA-FA2AD24CA61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29249" y="1483451"/>
            <a:ext cx="1333500" cy="157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43828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F315997-FA0E-4FF7-915D-9FDE22C63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056" y="2437353"/>
            <a:ext cx="11883887" cy="30225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e-IL" sz="7200" dirty="0">
                <a:solidFill>
                  <a:srgbClr val="FF3399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נעים להכיר – האזור האישי</a:t>
            </a:r>
          </a:p>
        </p:txBody>
      </p:sp>
    </p:spTree>
    <p:extLst>
      <p:ext uri="{BB962C8B-B14F-4D97-AF65-F5344CB8AC3E}">
        <p14:creationId xmlns:p14="http://schemas.microsoft.com/office/powerpoint/2010/main" val="133073094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EBDB68A-2B33-475C-8E92-FBD81E643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האזור האישי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B986DDE3-0FF0-4D28-9A24-7D49CF2168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62" r="1305" b="8578"/>
          <a:stretch/>
        </p:blipFill>
        <p:spPr>
          <a:xfrm>
            <a:off x="79513" y="954157"/>
            <a:ext cx="12032974" cy="5685183"/>
          </a:xfrm>
          <a:prstGeom prst="rect">
            <a:avLst/>
          </a:prstGeom>
        </p:spPr>
      </p:pic>
      <p:sp>
        <p:nvSpPr>
          <p:cNvPr id="6" name="חץ: למעלה 5">
            <a:extLst>
              <a:ext uri="{FF2B5EF4-FFF2-40B4-BE49-F238E27FC236}">
                <a16:creationId xmlns:a16="http://schemas.microsoft.com/office/drawing/2014/main" id="{572F25B4-A910-4FBE-ADAA-8FF88695FD70}"/>
              </a:ext>
            </a:extLst>
          </p:cNvPr>
          <p:cNvSpPr/>
          <p:nvPr/>
        </p:nvSpPr>
        <p:spPr>
          <a:xfrm>
            <a:off x="1543878" y="1709530"/>
            <a:ext cx="781879" cy="808383"/>
          </a:xfrm>
          <a:prstGeom prst="upArrow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0877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D2096C6-2F06-4531-93B7-6D1CBAC7D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האזור האישי</a:t>
            </a:r>
            <a:endParaRPr lang="he-IL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8D3115A4-6D26-4FD5-87C7-3527176FE6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42" b="11894"/>
          <a:stretch/>
        </p:blipFill>
        <p:spPr>
          <a:xfrm>
            <a:off x="0" y="1184223"/>
            <a:ext cx="12192000" cy="542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8959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D2096C6-2F06-4531-93B7-6D1CBAC7D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האזור האישי</a:t>
            </a:r>
            <a:endParaRPr lang="he-IL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58F32DE9-543A-4DF4-AE67-84728547A8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54" r="2377" b="13424"/>
          <a:stretch/>
        </p:blipFill>
        <p:spPr>
          <a:xfrm>
            <a:off x="14988" y="821094"/>
            <a:ext cx="12177012" cy="4785227"/>
          </a:xfrm>
          <a:prstGeom prst="rect">
            <a:avLst/>
          </a:prstGeom>
        </p:spPr>
      </p:pic>
      <p:sp>
        <p:nvSpPr>
          <p:cNvPr id="6" name="חץ: למעלה 5">
            <a:extLst>
              <a:ext uri="{FF2B5EF4-FFF2-40B4-BE49-F238E27FC236}">
                <a16:creationId xmlns:a16="http://schemas.microsoft.com/office/drawing/2014/main" id="{B0EB9231-E56C-42FE-A0FD-9425E346DA13}"/>
              </a:ext>
            </a:extLst>
          </p:cNvPr>
          <p:cNvSpPr/>
          <p:nvPr/>
        </p:nvSpPr>
        <p:spPr>
          <a:xfrm rot="5400000">
            <a:off x="6751982" y="3684646"/>
            <a:ext cx="781879" cy="808383"/>
          </a:xfrm>
          <a:prstGeom prst="upArrow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1120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D2096C6-2F06-4531-93B7-6D1CBAC7D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האזור האישי</a:t>
            </a:r>
            <a:endParaRPr lang="he-IL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203F0BEE-5C5D-4934-A02E-171A66F7FE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254" r="1087" b="22829"/>
          <a:stretch/>
        </p:blipFill>
        <p:spPr>
          <a:xfrm>
            <a:off x="0" y="1135504"/>
            <a:ext cx="12192000" cy="572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78600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DFD1F04-AE59-425F-A394-D5C98BCC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האזור האישי</a:t>
            </a:r>
            <a:endParaRPr lang="he-IL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A0640F09-2813-48EB-AA87-D665EBD624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95" t="23175" r="19348" b="9933"/>
          <a:stretch/>
        </p:blipFill>
        <p:spPr>
          <a:xfrm>
            <a:off x="0" y="1007166"/>
            <a:ext cx="12192001" cy="585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61510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8AC19A0-7132-4261-993B-83D9D07A6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חתימה על הסכם 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DAD2536B-1DE2-4760-87B5-56E4CDD297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22" t="22982" r="19456" b="12639"/>
          <a:stretch/>
        </p:blipFill>
        <p:spPr>
          <a:xfrm>
            <a:off x="0" y="927652"/>
            <a:ext cx="12191999" cy="593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25781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8AC19A0-7132-4261-993B-83D9D07A6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חתימה על הסכם 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61551E9F-58E1-4FDF-A5E3-DE2CC74488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96" t="22596" r="24565" b="10319"/>
          <a:stretch/>
        </p:blipFill>
        <p:spPr>
          <a:xfrm>
            <a:off x="0" y="927652"/>
            <a:ext cx="12192001" cy="5930348"/>
          </a:xfrm>
          <a:prstGeom prst="rect">
            <a:avLst/>
          </a:prstGeom>
        </p:spPr>
      </p:pic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A9C88014-8F03-49CD-B500-DB0768310F6F}"/>
              </a:ext>
            </a:extLst>
          </p:cNvPr>
          <p:cNvSpPr/>
          <p:nvPr/>
        </p:nvSpPr>
        <p:spPr>
          <a:xfrm>
            <a:off x="128465" y="2133601"/>
            <a:ext cx="2372139" cy="20805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יש לקרוא בעיון </a:t>
            </a:r>
          </a:p>
          <a:p>
            <a:pPr algn="ctr"/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למלא את </a:t>
            </a:r>
          </a:p>
          <a:p>
            <a:pPr algn="ctr"/>
            <a:r>
              <a:rPr lang="he-IL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כל הפרטים </a:t>
            </a:r>
          </a:p>
          <a:p>
            <a:pPr algn="ctr"/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ובסיום ללחוץ </a:t>
            </a:r>
          </a:p>
          <a:p>
            <a:pPr algn="ctr"/>
            <a:r>
              <a:rPr lang="he-IL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שלח</a:t>
            </a:r>
          </a:p>
        </p:txBody>
      </p:sp>
      <p:sp>
        <p:nvSpPr>
          <p:cNvPr id="6" name="חץ: למעלה 5">
            <a:extLst>
              <a:ext uri="{FF2B5EF4-FFF2-40B4-BE49-F238E27FC236}">
                <a16:creationId xmlns:a16="http://schemas.microsoft.com/office/drawing/2014/main" id="{628D4F12-81CE-4E32-9F77-2908363E8453}"/>
              </a:ext>
            </a:extLst>
          </p:cNvPr>
          <p:cNvSpPr/>
          <p:nvPr/>
        </p:nvSpPr>
        <p:spPr>
          <a:xfrm>
            <a:off x="5996878" y="2796209"/>
            <a:ext cx="516293" cy="543338"/>
          </a:xfrm>
          <a:prstGeom prst="upArrow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24617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8AC19A0-7132-4261-993B-83D9D07A6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חתימה על הסכם 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6A7B4BAD-5DDE-4700-94B9-0CDDE55704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04" t="22402" r="24131" b="10319"/>
          <a:stretch/>
        </p:blipFill>
        <p:spPr>
          <a:xfrm>
            <a:off x="0" y="821094"/>
            <a:ext cx="12192001" cy="6036906"/>
          </a:xfrm>
          <a:prstGeom prst="rect">
            <a:avLst/>
          </a:prstGeom>
        </p:spPr>
      </p:pic>
      <p:sp>
        <p:nvSpPr>
          <p:cNvPr id="5" name="חץ: למעלה 4">
            <a:extLst>
              <a:ext uri="{FF2B5EF4-FFF2-40B4-BE49-F238E27FC236}">
                <a16:creationId xmlns:a16="http://schemas.microsoft.com/office/drawing/2014/main" id="{29E00B02-E035-467B-9E41-7988A8E439CC}"/>
              </a:ext>
            </a:extLst>
          </p:cNvPr>
          <p:cNvSpPr/>
          <p:nvPr/>
        </p:nvSpPr>
        <p:spPr>
          <a:xfrm rot="5400000">
            <a:off x="2242457" y="6023384"/>
            <a:ext cx="516293" cy="543338"/>
          </a:xfrm>
          <a:prstGeom prst="upArrow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A9595A23-E643-43A4-AF2D-B994EB93DC13}"/>
              </a:ext>
            </a:extLst>
          </p:cNvPr>
          <p:cNvSpPr/>
          <p:nvPr/>
        </p:nvSpPr>
        <p:spPr>
          <a:xfrm>
            <a:off x="92764" y="4757530"/>
            <a:ext cx="2100469" cy="1987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אם כתוב </a:t>
            </a:r>
          </a:p>
          <a:p>
            <a:pPr algn="ctr"/>
            <a:r>
              <a:rPr lang="en-US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"בנק פיקטיבי" זה אומר שהמתנדב/ת לא </a:t>
            </a:r>
            <a:r>
              <a:rPr lang="he-IL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הזינ</a:t>
            </a: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/ה פרטים ויש לעשות זאת בהקדם.</a:t>
            </a:r>
            <a:endParaRPr lang="he-IL" b="1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6463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D042F3F-8795-4B8A-AE20-C44DCEBA8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רישום נוכחות בימי הכשרה – שלב </a:t>
            </a:r>
            <a:r>
              <a:rPr lang="en-US" dirty="0">
                <a:latin typeface="Varela Round" panose="00000500000000000000" pitchFamily="2" charset="-79"/>
                <a:cs typeface="Varela Round" panose="00000500000000000000" pitchFamily="2" charset="-79"/>
              </a:rPr>
              <a:t>3</a:t>
            </a: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endParaRPr lang="he-IL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897B9772-9659-4B39-85A5-F86BA2AA19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089" r="1630" b="10705"/>
          <a:stretch/>
        </p:blipFill>
        <p:spPr>
          <a:xfrm>
            <a:off x="0" y="967410"/>
            <a:ext cx="11993217" cy="4717774"/>
          </a:xfrm>
          <a:prstGeom prst="rect">
            <a:avLst/>
          </a:prstGeom>
        </p:spPr>
      </p:pic>
      <p:sp>
        <p:nvSpPr>
          <p:cNvPr id="5" name="חץ: למעלה 4">
            <a:extLst>
              <a:ext uri="{FF2B5EF4-FFF2-40B4-BE49-F238E27FC236}">
                <a16:creationId xmlns:a16="http://schemas.microsoft.com/office/drawing/2014/main" id="{4989AE03-4232-4BF6-A8F4-8F946599696A}"/>
              </a:ext>
            </a:extLst>
          </p:cNvPr>
          <p:cNvSpPr/>
          <p:nvPr/>
        </p:nvSpPr>
        <p:spPr>
          <a:xfrm>
            <a:off x="8855394" y="5486398"/>
            <a:ext cx="781879" cy="808383"/>
          </a:xfrm>
          <a:prstGeom prst="upArrow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76902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8AC19A0-7132-4261-993B-83D9D07A6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חתימה על הסכם 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402F86ED-1F02-4521-84AF-9E6CD35795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835" r="1848" b="13799"/>
          <a:stretch/>
        </p:blipFill>
        <p:spPr>
          <a:xfrm>
            <a:off x="0" y="940904"/>
            <a:ext cx="12192000" cy="5917096"/>
          </a:xfrm>
          <a:prstGeom prst="rect">
            <a:avLst/>
          </a:prstGeom>
        </p:spPr>
      </p:pic>
      <p:sp>
        <p:nvSpPr>
          <p:cNvPr id="6" name="חץ: למעלה 5">
            <a:extLst>
              <a:ext uri="{FF2B5EF4-FFF2-40B4-BE49-F238E27FC236}">
                <a16:creationId xmlns:a16="http://schemas.microsoft.com/office/drawing/2014/main" id="{407E9D11-1BC6-4FB7-A6F6-DD7C32F57F63}"/>
              </a:ext>
            </a:extLst>
          </p:cNvPr>
          <p:cNvSpPr/>
          <p:nvPr/>
        </p:nvSpPr>
        <p:spPr>
          <a:xfrm rot="5400000">
            <a:off x="3554423" y="2458550"/>
            <a:ext cx="516293" cy="543338"/>
          </a:xfrm>
          <a:prstGeom prst="upArrow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" name="חץ: למעלה 6">
            <a:extLst>
              <a:ext uri="{FF2B5EF4-FFF2-40B4-BE49-F238E27FC236}">
                <a16:creationId xmlns:a16="http://schemas.microsoft.com/office/drawing/2014/main" id="{228F639B-9819-4348-BA41-D091F4903B71}"/>
              </a:ext>
            </a:extLst>
          </p:cNvPr>
          <p:cNvSpPr/>
          <p:nvPr/>
        </p:nvSpPr>
        <p:spPr>
          <a:xfrm rot="5400000">
            <a:off x="2242457" y="6189038"/>
            <a:ext cx="516293" cy="543338"/>
          </a:xfrm>
          <a:prstGeom prst="upArrow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" name="מלבן: פינות מעוגלות 7">
            <a:extLst>
              <a:ext uri="{FF2B5EF4-FFF2-40B4-BE49-F238E27FC236}">
                <a16:creationId xmlns:a16="http://schemas.microsoft.com/office/drawing/2014/main" id="{30645210-C97B-4CBB-B9F6-E80434D1E15F}"/>
              </a:ext>
            </a:extLst>
          </p:cNvPr>
          <p:cNvSpPr/>
          <p:nvPr/>
        </p:nvSpPr>
        <p:spPr>
          <a:xfrm>
            <a:off x="1453681" y="2256455"/>
            <a:ext cx="1550506" cy="8282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איש/אשת קשר </a:t>
            </a:r>
          </a:p>
        </p:txBody>
      </p:sp>
      <p:sp>
        <p:nvSpPr>
          <p:cNvPr id="9" name="מלבן: פינות מעוגלות 8">
            <a:extLst>
              <a:ext uri="{FF2B5EF4-FFF2-40B4-BE49-F238E27FC236}">
                <a16:creationId xmlns:a16="http://schemas.microsoft.com/office/drawing/2014/main" id="{189FB810-B777-4932-8CD7-7AF465D53BE9}"/>
              </a:ext>
            </a:extLst>
          </p:cNvPr>
          <p:cNvSpPr/>
          <p:nvPr/>
        </p:nvSpPr>
        <p:spPr>
          <a:xfrm>
            <a:off x="559159" y="5884509"/>
            <a:ext cx="1550506" cy="8282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פרטי </a:t>
            </a:r>
          </a:p>
          <a:p>
            <a:pPr algn="ctr"/>
            <a:r>
              <a:rPr lang="he-IL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קופת חולים</a:t>
            </a:r>
          </a:p>
        </p:txBody>
      </p:sp>
    </p:spTree>
    <p:extLst>
      <p:ext uri="{BB962C8B-B14F-4D97-AF65-F5344CB8AC3E}">
        <p14:creationId xmlns:p14="http://schemas.microsoft.com/office/powerpoint/2010/main" val="327038006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8AC19A0-7132-4261-993B-83D9D07A6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חתימה על הסכם 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42A976C0-A665-4634-92E1-15B1B1066A29}"/>
              </a:ext>
            </a:extLst>
          </p:cNvPr>
          <p:cNvSpPr/>
          <p:nvPr/>
        </p:nvSpPr>
        <p:spPr>
          <a:xfrm>
            <a:off x="635734" y="317782"/>
            <a:ext cx="977347" cy="18553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BC06E48C-8EE9-47A5-9726-D429572D8B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3" t="15269" r="11087" b="7224"/>
          <a:stretch/>
        </p:blipFill>
        <p:spPr>
          <a:xfrm>
            <a:off x="0" y="1066800"/>
            <a:ext cx="12192000" cy="5791200"/>
          </a:xfrm>
          <a:prstGeom prst="rect">
            <a:avLst/>
          </a:prstGeom>
        </p:spPr>
      </p:pic>
      <p:sp>
        <p:nvSpPr>
          <p:cNvPr id="7" name="חץ: למעלה 6">
            <a:extLst>
              <a:ext uri="{FF2B5EF4-FFF2-40B4-BE49-F238E27FC236}">
                <a16:creationId xmlns:a16="http://schemas.microsoft.com/office/drawing/2014/main" id="{DE7D11DB-D791-4437-8658-5F4B951DB9BA}"/>
              </a:ext>
            </a:extLst>
          </p:cNvPr>
          <p:cNvSpPr/>
          <p:nvPr/>
        </p:nvSpPr>
        <p:spPr>
          <a:xfrm rot="5400000">
            <a:off x="2526637" y="951115"/>
            <a:ext cx="516293" cy="543338"/>
          </a:xfrm>
          <a:prstGeom prst="upArrow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" name="מלבן: פינות מעוגלות 7">
            <a:extLst>
              <a:ext uri="{FF2B5EF4-FFF2-40B4-BE49-F238E27FC236}">
                <a16:creationId xmlns:a16="http://schemas.microsoft.com/office/drawing/2014/main" id="{941C1E9A-213C-4E19-A057-0E48D7CB910E}"/>
              </a:ext>
            </a:extLst>
          </p:cNvPr>
          <p:cNvSpPr/>
          <p:nvPr/>
        </p:nvSpPr>
        <p:spPr>
          <a:xfrm>
            <a:off x="837828" y="923257"/>
            <a:ext cx="1550506" cy="8282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הצהרה </a:t>
            </a:r>
          </a:p>
          <a:p>
            <a:pPr algn="ctr"/>
            <a:r>
              <a:rPr lang="he-IL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על צום</a:t>
            </a:r>
          </a:p>
        </p:txBody>
      </p:sp>
    </p:spTree>
    <p:extLst>
      <p:ext uri="{BB962C8B-B14F-4D97-AF65-F5344CB8AC3E}">
        <p14:creationId xmlns:p14="http://schemas.microsoft.com/office/powerpoint/2010/main" val="42320163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8AC19A0-7132-4261-993B-83D9D07A6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חתימה על הסכם 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D5BC89E0-AB3C-4DE1-8F15-3B2CC8767F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31" t="9062" r="2065" b="7225"/>
          <a:stretch/>
        </p:blipFill>
        <p:spPr>
          <a:xfrm>
            <a:off x="0" y="821094"/>
            <a:ext cx="12192000" cy="6036906"/>
          </a:xfrm>
          <a:prstGeom prst="rect">
            <a:avLst/>
          </a:prstGeom>
        </p:spPr>
      </p:pic>
      <p:sp>
        <p:nvSpPr>
          <p:cNvPr id="7" name="חץ: למעלה 6">
            <a:extLst>
              <a:ext uri="{FF2B5EF4-FFF2-40B4-BE49-F238E27FC236}">
                <a16:creationId xmlns:a16="http://schemas.microsoft.com/office/drawing/2014/main" id="{891C70E2-C27A-4F14-8DF4-CCFF951F4706}"/>
              </a:ext>
            </a:extLst>
          </p:cNvPr>
          <p:cNvSpPr/>
          <p:nvPr/>
        </p:nvSpPr>
        <p:spPr>
          <a:xfrm rot="5400000">
            <a:off x="3427784" y="2316091"/>
            <a:ext cx="516293" cy="543338"/>
          </a:xfrm>
          <a:prstGeom prst="upArrow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" name="מלבן: פינות מעוגלות 7">
            <a:extLst>
              <a:ext uri="{FF2B5EF4-FFF2-40B4-BE49-F238E27FC236}">
                <a16:creationId xmlns:a16="http://schemas.microsoft.com/office/drawing/2014/main" id="{BCD0E7F7-76E5-46A3-BF6F-43908C4AD32A}"/>
              </a:ext>
            </a:extLst>
          </p:cNvPr>
          <p:cNvSpPr/>
          <p:nvPr/>
        </p:nvSpPr>
        <p:spPr>
          <a:xfrm>
            <a:off x="1725351" y="2213386"/>
            <a:ext cx="1550506" cy="8282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חתימת מתנדב/ת מעל 18  </a:t>
            </a:r>
          </a:p>
        </p:txBody>
      </p:sp>
      <p:sp>
        <p:nvSpPr>
          <p:cNvPr id="9" name="חץ: למעלה 8">
            <a:extLst>
              <a:ext uri="{FF2B5EF4-FFF2-40B4-BE49-F238E27FC236}">
                <a16:creationId xmlns:a16="http://schemas.microsoft.com/office/drawing/2014/main" id="{2798F491-E437-4A4E-8B14-9B78D1CBDEA8}"/>
              </a:ext>
            </a:extLst>
          </p:cNvPr>
          <p:cNvSpPr/>
          <p:nvPr/>
        </p:nvSpPr>
        <p:spPr>
          <a:xfrm rot="5400000">
            <a:off x="3427784" y="3826025"/>
            <a:ext cx="516293" cy="543338"/>
          </a:xfrm>
          <a:prstGeom prst="upArrow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" name="מלבן: פינות מעוגלות 9">
            <a:extLst>
              <a:ext uri="{FF2B5EF4-FFF2-40B4-BE49-F238E27FC236}">
                <a16:creationId xmlns:a16="http://schemas.microsoft.com/office/drawing/2014/main" id="{CB2AF6D7-2888-4967-A55D-71DCC07B7507}"/>
              </a:ext>
            </a:extLst>
          </p:cNvPr>
          <p:cNvSpPr/>
          <p:nvPr/>
        </p:nvSpPr>
        <p:spPr>
          <a:xfrm>
            <a:off x="1747056" y="3718796"/>
            <a:ext cx="1550506" cy="14302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חתימת הורה/ אפוטרופוס אם מתחת </a:t>
            </a:r>
          </a:p>
          <a:p>
            <a:pPr algn="ctr"/>
            <a:r>
              <a:rPr lang="he-IL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ל 18 </a:t>
            </a:r>
          </a:p>
        </p:txBody>
      </p:sp>
    </p:spTree>
    <p:extLst>
      <p:ext uri="{BB962C8B-B14F-4D97-AF65-F5344CB8AC3E}">
        <p14:creationId xmlns:p14="http://schemas.microsoft.com/office/powerpoint/2010/main" val="213624053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8AC19A0-7132-4261-993B-83D9D07A6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חתימה על הסכם 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B50970B0-0C7A-479D-9D36-B6B3C8FAFC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03" t="9643" r="2283" b="17472"/>
          <a:stretch/>
        </p:blipFill>
        <p:spPr>
          <a:xfrm>
            <a:off x="1" y="838201"/>
            <a:ext cx="12192000" cy="601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49429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8AC19A0-7132-4261-993B-83D9D07A6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חתימה על הסכם 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443AAF8B-5D40-41F4-8FAD-FC76B86F3C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65" t="15829" r="11413" b="7999"/>
          <a:stretch/>
        </p:blipFill>
        <p:spPr>
          <a:xfrm>
            <a:off x="0" y="914400"/>
            <a:ext cx="12192000" cy="5797826"/>
          </a:xfrm>
          <a:prstGeom prst="rect">
            <a:avLst/>
          </a:prstGeom>
        </p:spPr>
      </p:pic>
      <p:sp>
        <p:nvSpPr>
          <p:cNvPr id="6" name="חץ: למעלה 5">
            <a:extLst>
              <a:ext uri="{FF2B5EF4-FFF2-40B4-BE49-F238E27FC236}">
                <a16:creationId xmlns:a16="http://schemas.microsoft.com/office/drawing/2014/main" id="{D24838A9-7177-455E-9957-7FF969C4A8E9}"/>
              </a:ext>
            </a:extLst>
          </p:cNvPr>
          <p:cNvSpPr/>
          <p:nvPr/>
        </p:nvSpPr>
        <p:spPr>
          <a:xfrm rot="5400000">
            <a:off x="3361523" y="5681331"/>
            <a:ext cx="516293" cy="543338"/>
          </a:xfrm>
          <a:prstGeom prst="upArrow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" name="מלבן: פינות מעוגלות 6">
            <a:extLst>
              <a:ext uri="{FF2B5EF4-FFF2-40B4-BE49-F238E27FC236}">
                <a16:creationId xmlns:a16="http://schemas.microsoft.com/office/drawing/2014/main" id="{AFCE6F5D-70C2-419E-8D74-4D0301D95CA2}"/>
              </a:ext>
            </a:extLst>
          </p:cNvPr>
          <p:cNvSpPr/>
          <p:nvPr/>
        </p:nvSpPr>
        <p:spPr>
          <a:xfrm>
            <a:off x="1139687" y="4996343"/>
            <a:ext cx="2136170" cy="12148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לאחר הקריאה ומילוי כל הפרטים יש ללחוץ </a:t>
            </a:r>
            <a:r>
              <a:rPr lang="he-IL" b="1" u="sng" dirty="0">
                <a:latin typeface="Varela Round" panose="00000500000000000000" pitchFamily="2" charset="-79"/>
                <a:cs typeface="Varela Round" panose="00000500000000000000" pitchFamily="2" charset="-79"/>
              </a:rPr>
              <a:t>שלח</a:t>
            </a:r>
            <a:endParaRPr lang="he-IL" b="1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8870794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43132AC-19AB-4B69-BBDC-B82C8927F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6765" y="2345426"/>
            <a:ext cx="9634329" cy="24489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e-IL" sz="9600" b="1" dirty="0">
                <a:solidFill>
                  <a:srgbClr val="FF3399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תקנון – דגשים </a:t>
            </a:r>
          </a:p>
          <a:p>
            <a:pPr marL="0" indent="0" algn="ctr">
              <a:buNone/>
            </a:pP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הדגשים המוצגים במהלך ההכשרה, הם רק חלק מהתקנון</a:t>
            </a:r>
          </a:p>
          <a:p>
            <a:pPr marL="0" indent="0" algn="ctr">
              <a:buNone/>
            </a:pP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יש לקרוא בעיון את כל סעיפי התקנון – באתר עמותת שלומית</a:t>
            </a:r>
          </a:p>
          <a:p>
            <a:pPr marL="0" indent="0" algn="ctr">
              <a:buNone/>
            </a:pPr>
            <a:endParaRPr lang="he-IL" sz="9600" b="1" dirty="0">
              <a:solidFill>
                <a:srgbClr val="FF3399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844894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5CA94C9-5CFF-40F8-871D-A74B4A841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143" y="922027"/>
            <a:ext cx="11353800" cy="5226982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he-IL" b="1" dirty="0">
                <a:solidFill>
                  <a:srgbClr val="92D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*הדגשים כתובים בלשון נקבה אך פונים לשני המינים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he-IL" b="1" u="sng" dirty="0">
                <a:solidFill>
                  <a:srgbClr val="92D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ביקור חודשי </a:t>
            </a:r>
            <a:endParaRPr lang="en-US" b="1" u="sng" dirty="0">
              <a:solidFill>
                <a:srgbClr val="92D05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אחת לשלושה-ארבעה שבועות אגיע לבקר אותך במקום השירות. אני זמינה כמובן גם בנייד במהלך השבוע (בין 8:00 ל 16:00) – אפשר להתקשר או לשלוח הודעה </a:t>
            </a:r>
            <a:r>
              <a:rPr lang="he-IL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בווטצאפ</a:t>
            </a: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 ואחזור אליך בהקדם.  </a:t>
            </a:r>
            <a:endParaRPr lang="en-US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he-IL" b="1" u="sng" dirty="0">
                <a:solidFill>
                  <a:srgbClr val="92D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שם המסלול</a:t>
            </a:r>
            <a:endParaRPr lang="en-US" b="1" u="sng" dirty="0">
              <a:solidFill>
                <a:srgbClr val="92D05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עליך לבחור בהסכם את שם המסלול : 1. שירות לאומי   2.התנדבות קהילתית </a:t>
            </a:r>
            <a:endParaRPr lang="en-US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he-IL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 </a:t>
            </a:r>
            <a:endParaRPr lang="en-US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>
              <a:lnSpc>
                <a:spcPct val="160000"/>
              </a:lnSpc>
              <a:buNone/>
            </a:pPr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2279106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7B983B4-D497-473E-8679-ACDF4E301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591" y="821094"/>
            <a:ext cx="11380304" cy="542068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he-IL" b="1" u="sng" dirty="0">
                <a:solidFill>
                  <a:srgbClr val="92D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חשבון בנק, דמי כלכלה ועדכון מידע  </a:t>
            </a:r>
            <a:endParaRPr lang="en-US" b="1" u="sng" dirty="0">
              <a:solidFill>
                <a:srgbClr val="92D05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עליך להחזיק בחשבון בנק ישראלי על שמך, אליו יועברו דמי כלכלה חודשיים ב 10 לכל חודש – בתנאי שהגשת את דו"ח הנוכחות החודשי חתום.  </a:t>
            </a:r>
            <a:endParaRPr lang="en-US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על כל שינוי בפרטיך האישיים (טלפון, כתובת, חשבון בנק וכו' ) עליך לעדכן את הרכזת.</a:t>
            </a:r>
            <a:endParaRPr lang="en-US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he-IL" b="1" u="sng" dirty="0">
                <a:solidFill>
                  <a:srgbClr val="92D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דמי השתתפות </a:t>
            </a:r>
            <a:endParaRPr lang="en-US" b="1" u="sng" dirty="0">
              <a:solidFill>
                <a:srgbClr val="92D05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ישנם פעילויות ואירועים בהם העמותה תגבה דמי השתתפות עצמית – הרכזת תעביר על כך הודעה מראש.  </a:t>
            </a:r>
            <a:endParaRPr lang="en-US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he-IL" b="1" u="sng" dirty="0">
                <a:solidFill>
                  <a:srgbClr val="92D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דמי רישום</a:t>
            </a:r>
            <a:endParaRPr lang="en-US" b="1" u="sng" dirty="0">
              <a:solidFill>
                <a:srgbClr val="92D05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חודשיים לאחר השירות בשנה הראשונה, יגבו ממך דמי רישום בסך 80 ₪</a:t>
            </a:r>
            <a:endParaRPr lang="en-US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>
              <a:lnSpc>
                <a:spcPct val="170000"/>
              </a:lnSpc>
              <a:buNone/>
            </a:pPr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5134395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F274E01-3279-454C-8605-FAE209755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617" y="1043747"/>
            <a:ext cx="10969488" cy="4351338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e-IL" b="1" u="sng" dirty="0">
                <a:solidFill>
                  <a:srgbClr val="92D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כרטיס השירות </a:t>
            </a:r>
            <a:endParaRPr lang="en-US" b="1" u="sng" dirty="0">
              <a:solidFill>
                <a:srgbClr val="92D05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כרטיס השירות צריך להיות עליך בזמן השירות, הכרטיס מהווה תעודת זיהוי מול הבקרה במקום השירות ובתחבורה ציבורית. במקרה של אובדן ינוכו 15 ₪ מדמי הכיס שלך. </a:t>
            </a:r>
            <a:endParaRPr lang="en-US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e-IL" b="1" u="sng" dirty="0">
                <a:solidFill>
                  <a:srgbClr val="92D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נסיעות</a:t>
            </a:r>
            <a:r>
              <a:rPr lang="he-IL" b="1" dirty="0">
                <a:solidFill>
                  <a:srgbClr val="92D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endParaRPr lang="en-US" b="1" dirty="0">
              <a:solidFill>
                <a:srgbClr val="92D05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את זכאית לנסיעה חופשית בתחבורה הציבורית עם הצגת כרטיס רב קו אישי </a:t>
            </a:r>
            <a:endParaRPr lang="en-US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>
              <a:lnSpc>
                <a:spcPct val="150000"/>
              </a:lnSpc>
              <a:buNone/>
            </a:pPr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4837307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9B7862A-FC94-4D0F-8416-2AA9D360E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61" y="954156"/>
            <a:ext cx="11300791" cy="566012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he-IL" b="1" u="sng" dirty="0">
                <a:solidFill>
                  <a:srgbClr val="92D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תקופת השירות </a:t>
            </a:r>
            <a:endParaRPr lang="en-US" b="1" u="sng" dirty="0">
              <a:solidFill>
                <a:srgbClr val="92D05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תקופת השירות – תהיה </a:t>
            </a:r>
            <a:r>
              <a:rPr lang="he-IL" u="sng" dirty="0">
                <a:latin typeface="Varela Round" panose="00000500000000000000" pitchFamily="2" charset="-79"/>
                <a:cs typeface="Varela Round" panose="00000500000000000000" pitchFamily="2" charset="-79"/>
              </a:rPr>
              <a:t>לא פחות מ 12 חודשים</a:t>
            </a:r>
            <a:r>
              <a:rPr lang="he-IL" b="1" u="sng" dirty="0">
                <a:latin typeface="Varela Round" panose="00000500000000000000" pitchFamily="2" charset="-79"/>
                <a:cs typeface="Varela Round" panose="00000500000000000000" pitchFamily="2" charset="-79"/>
              </a:rPr>
              <a:t> רצופים</a:t>
            </a: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 ולא יותר מ 24 חודשים</a:t>
            </a:r>
            <a:endParaRPr lang="en-US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הפסקה בשירות תתאפשר רק באישור מיוחד.  </a:t>
            </a:r>
            <a:endParaRPr lang="en-US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בתפקידך תתנדבי </a:t>
            </a:r>
            <a:r>
              <a:rPr lang="he-IL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במסגרות </a:t>
            </a: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פורמליות ובלתי פורמלית – לא יאוחר מ 22:00 (פרט למקומות שירות כגון פנימיות ובמקרים בהם ניתן אישור מיוחד מהרשות) </a:t>
            </a:r>
            <a:endParaRPr lang="en-US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משך השירות יהיה לא פחות מ 40 שעות שבועיות בממוצע, למשך 5-6 ימים, לתקופה של 12 חודשי שירות </a:t>
            </a:r>
            <a:r>
              <a:rPr lang="he-IL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רצופים</a:t>
            </a: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 כולל ימי חופשה.</a:t>
            </a:r>
            <a:endParaRPr lang="en-US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עליך לעדכן את הרכזת מהן שעות הפעילות שלך במקום השירות, כל </a:t>
            </a:r>
            <a:r>
              <a:rPr lang="he-IL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חריגה או שינוי</a:t>
            </a: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 במשך השירות </a:t>
            </a:r>
            <a:r>
              <a:rPr lang="he-IL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מחייבת </a:t>
            </a: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אותך לעדכן את הרכזת ולקבל את אישורה.  </a:t>
            </a:r>
            <a:endParaRPr lang="en-US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 </a:t>
            </a:r>
            <a:endParaRPr lang="en-US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>
              <a:lnSpc>
                <a:spcPct val="160000"/>
              </a:lnSpc>
              <a:buNone/>
            </a:pPr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80431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327B1ED-A001-4CBA-A624-A378FBEF3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רישום נוכחות בימי הכשרה – שלב </a:t>
            </a:r>
            <a:r>
              <a:rPr lang="en-US" dirty="0">
                <a:latin typeface="Varela Round" panose="00000500000000000000" pitchFamily="2" charset="-79"/>
                <a:cs typeface="Varela Round" panose="00000500000000000000" pitchFamily="2" charset="-79"/>
              </a:rPr>
              <a:t>4</a:t>
            </a:r>
            <a:endParaRPr lang="he-IL" dirty="0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92D6DB1D-CFEC-4D94-9592-3F0798F537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449" r="1305" b="7998"/>
          <a:stretch/>
        </p:blipFill>
        <p:spPr>
          <a:xfrm>
            <a:off x="-1" y="940364"/>
            <a:ext cx="12192000" cy="591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91458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A90BBA8-E44C-4033-B365-11C99BA56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582" y="821094"/>
            <a:ext cx="11489635" cy="5221355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he-IL" b="1" u="sng" dirty="0">
                <a:solidFill>
                  <a:srgbClr val="92D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אחראי במקום השירות </a:t>
            </a:r>
            <a:endParaRPr lang="en-US" b="1" u="sng" dirty="0">
              <a:solidFill>
                <a:srgbClr val="92D05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במקום השירות יש לך  </a:t>
            </a:r>
            <a:r>
              <a:rPr lang="he-IL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אחראי אישי (מפעיל)</a:t>
            </a: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 – הוא </a:t>
            </a:r>
            <a:r>
              <a:rPr lang="he-IL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ממונה </a:t>
            </a: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עליך ותפקידו להפעיל ולהנחות אותך, לאשר ולחתום על דוחות הנוכחות, לאשר חופשות והיעדרויות בהתאם לנוהל. </a:t>
            </a:r>
            <a:endParaRPr lang="en-US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he-IL" b="1" u="sng" dirty="0">
                <a:solidFill>
                  <a:srgbClr val="92D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דו"ח נוכחות </a:t>
            </a:r>
            <a:endParaRPr lang="en-US" b="1" u="sng" dirty="0">
              <a:solidFill>
                <a:srgbClr val="92D05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עליך למלא דוח נוכחות יומי באמצעות האפליקציה של עמותת שלומית (כולל חופשה, מחלה ותקופות בלתי נמנות) ולהעבירו בסוף כל חודש כשהוא חתום על ידי האחראי שלך במקום השירות. </a:t>
            </a:r>
            <a:endParaRPr lang="en-US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במידה והדו"ח לא יוגש בזמן – דמי הכיס החודשיים שלך יעוכבו. אי מילוי הדו"ח  עלול לפגוע בזכויותיך בתום השירות.</a:t>
            </a:r>
            <a:endParaRPr lang="en-US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העתק של הדוח צריך להיות אצל המפעיל (להצגה בעת ביקורת), המפעיל אינו יכול לוותר לך על שעות שירות ובמידה ועשה זאת – עליך להשלים את השעות. </a:t>
            </a:r>
            <a:endParaRPr lang="en-US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היעדרות שאינה עומדת בכללים – לא תימנה לך כתקופת שירות ועלולה להביא לשלילת הזכאות לזכויות בתום השירות.  </a:t>
            </a:r>
            <a:endParaRPr lang="en-US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>
              <a:lnSpc>
                <a:spcPct val="170000"/>
              </a:lnSpc>
              <a:buNone/>
            </a:pPr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5948712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FC02945-57A9-483C-BC6A-998CA0A5B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982" y="1067300"/>
            <a:ext cx="10730948" cy="5173973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he-IL" b="1" u="sng" dirty="0">
                <a:solidFill>
                  <a:srgbClr val="92D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מכתבים ופניות מהרשות</a:t>
            </a:r>
            <a:endParaRPr lang="en-US" b="1" u="sng" dirty="0">
              <a:solidFill>
                <a:srgbClr val="92D05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כאשר תקבלי  פנייה או מכתב מגורמים שונים הקשורים לשירות הלאומי,  עליך לעדכן את הרכזת באופן מידי.  </a:t>
            </a:r>
            <a:endParaRPr lang="en-US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he-IL" b="1" u="sng" dirty="0">
                <a:solidFill>
                  <a:srgbClr val="92D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הצהרה לפני פעילות </a:t>
            </a:r>
            <a:r>
              <a:rPr lang="he-IL" b="1" u="sng" dirty="0" err="1">
                <a:solidFill>
                  <a:srgbClr val="92D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חוייתית</a:t>
            </a:r>
            <a:r>
              <a:rPr lang="he-IL" b="1" u="sng" dirty="0">
                <a:solidFill>
                  <a:srgbClr val="92D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ולטיולים</a:t>
            </a:r>
            <a:endParaRPr lang="en-US" b="1" u="sng" dirty="0">
              <a:solidFill>
                <a:srgbClr val="92D05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אם את יוצאת לטיול או פעילות חווייתית במסגרת ההתנדבות – עליך להגיש לרכזת הצהרה חתומה המעידה על כשירותך לפעילות ועל כך שאת יודעת לשחות (ההצהרה נמצאת באתר).  </a:t>
            </a:r>
            <a:endParaRPr lang="en-US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he-IL" b="1" u="sng" dirty="0">
                <a:solidFill>
                  <a:srgbClr val="92D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דירת שירות </a:t>
            </a:r>
            <a:endParaRPr lang="en-US" b="1" u="sng" dirty="0">
              <a:solidFill>
                <a:srgbClr val="92D05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בדירות שירות ניתן לגור במידה ועמדת בתנאים, בקשתך נבדקה ואושרה על ידי העמותה וחתמת על תקנון הדיור של העמותה.  </a:t>
            </a:r>
            <a:endParaRPr lang="en-US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>
              <a:lnSpc>
                <a:spcPct val="170000"/>
              </a:lnSpc>
              <a:buNone/>
            </a:pPr>
            <a:endParaRPr lang="en-US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>
              <a:lnSpc>
                <a:spcPct val="170000"/>
              </a:lnSpc>
              <a:buNone/>
            </a:pPr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1004846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506FC49-51BE-4A6E-971B-4ED39E482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166" y="861392"/>
            <a:ext cx="11673478" cy="5798200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he-IL" sz="2000" b="1" u="sng" dirty="0">
                <a:solidFill>
                  <a:srgbClr val="92D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התנהגות הולמת </a:t>
            </a:r>
            <a:endParaRPr lang="en-US" sz="2000" b="1" u="sng" dirty="0">
              <a:solidFill>
                <a:srgbClr val="92D05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עליך להתחייב להתנהגות ההולמת תפקיד ציבורי : קוד לבוש, יושר אישי, התמדה בעבודה, מסירות לתפקיד ועמידה בלוח זמנים.</a:t>
            </a:r>
            <a:endParaRPr lang="en-US" sz="20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he-IL" sz="2000" b="1" u="sng" dirty="0">
                <a:solidFill>
                  <a:srgbClr val="92D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סודיות</a:t>
            </a:r>
            <a:r>
              <a:rPr lang="he-IL" sz="2000" b="1" dirty="0">
                <a:solidFill>
                  <a:srgbClr val="92D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endParaRPr lang="en-US" sz="2000" b="1" dirty="0">
              <a:solidFill>
                <a:srgbClr val="92D05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עליך לשמור על סודיות בכל הקשור למידע שרכשת תוך כדי השירות בנוגע למקום השירות ולאנשים בו. </a:t>
            </a:r>
            <a:endParaRPr lang="en-US" sz="20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he-IL" sz="2000" b="1" u="sng" dirty="0">
                <a:solidFill>
                  <a:srgbClr val="92D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מניעת הטרדה מינית </a:t>
            </a:r>
            <a:endParaRPr lang="en-US" sz="2000" b="1" u="sng" dirty="0">
              <a:solidFill>
                <a:srgbClr val="92D05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בתחילת השנה עליך לענות על לומדה בנושא מניעת הטרדה מינית ובמהלך השנה תעברי ריענון בנושא.  </a:t>
            </a:r>
            <a:endParaRPr lang="en-US" sz="20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 </a:t>
            </a:r>
            <a:endParaRPr lang="en-US" sz="20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>
              <a:lnSpc>
                <a:spcPct val="170000"/>
              </a:lnSpc>
              <a:buNone/>
            </a:pPr>
            <a:endParaRPr lang="he-IL" sz="20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9852396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89D36F1-554A-45FD-B84D-EC91E895F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783" y="964233"/>
            <a:ext cx="10515600" cy="5502828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he-IL" u="sng" dirty="0">
                <a:solidFill>
                  <a:srgbClr val="92D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 </a:t>
            </a:r>
            <a:r>
              <a:rPr lang="he-IL" b="1" u="sng" dirty="0">
                <a:solidFill>
                  <a:srgbClr val="92D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ימי הכשרה והעשרה </a:t>
            </a:r>
            <a:endParaRPr lang="en-US" b="1" u="sng" dirty="0">
              <a:solidFill>
                <a:srgbClr val="92D05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במהלך השנה עליך להשתתף בימי הכשרה שונים שנועדו להעניק לך ידע, כלים ומיומנויות לצד מפגש חברתי וחווייתי.  עליך להודיע מראש לאחראי במקום השירות על מועד ההכשרה. </a:t>
            </a:r>
            <a:endParaRPr lang="en-US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על מנת להשלים את השירות בצורה תקינה – חובה להגיע למפגשים הללו, יציאה מוקדמת מהכשרה או היעדרות ללא אישור הרכזת, יובילו לניכוי ימי חופשה.  </a:t>
            </a:r>
            <a:endParaRPr lang="en-US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ישנם מקומות שירות בהם היעדרות מהכשרה עלולה להוביל להפסקת שירות.  </a:t>
            </a:r>
            <a:endParaRPr lang="en-US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he-IL" b="1" u="sng" dirty="0">
                <a:solidFill>
                  <a:srgbClr val="92D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צילום באירועי העמותה</a:t>
            </a:r>
            <a:endParaRPr lang="en-US" b="1" u="sng" dirty="0">
              <a:solidFill>
                <a:srgbClr val="92D05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עמותת שלומית מצלמת את האירועים והפעילויות השונות במסגרתה. אם </a:t>
            </a:r>
            <a:r>
              <a:rPr lang="he-IL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אינך מעוניינת </a:t>
            </a: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שתמונות או צילום וידאו שלך ישמשו את העמותה לצרכי מדיה ופרסום </a:t>
            </a:r>
            <a:r>
              <a:rPr lang="he-IL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 - עליך להודיע על כך </a:t>
            </a:r>
            <a:r>
              <a:rPr lang="he-IL" b="1" u="sng" dirty="0">
                <a:latin typeface="Varela Round" panose="00000500000000000000" pitchFamily="2" charset="-79"/>
                <a:cs typeface="Varela Round" panose="00000500000000000000" pitchFamily="2" charset="-79"/>
              </a:rPr>
              <a:t>בכתב</a:t>
            </a:r>
            <a:r>
              <a:rPr lang="he-IL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 לרכזת.  </a:t>
            </a:r>
            <a:endParaRPr lang="en-US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 </a:t>
            </a:r>
            <a:endParaRPr lang="en-US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>
              <a:lnSpc>
                <a:spcPct val="170000"/>
              </a:lnSpc>
              <a:buNone/>
            </a:pPr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6397881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CD08DDC-C7D4-4B5C-B89D-339A59FEA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313" y="818459"/>
            <a:ext cx="11539331" cy="5787749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he-IL" b="1" u="sng" dirty="0">
                <a:solidFill>
                  <a:srgbClr val="92D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חופשות </a:t>
            </a:r>
            <a:endParaRPr lang="en-US" b="1" u="sng" dirty="0">
              <a:solidFill>
                <a:srgbClr val="92D05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בשירות של 5 ימים בשבוע – את זכאית ל 22 ימי חופשה בשנה </a:t>
            </a:r>
            <a:endParaRPr lang="en-US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בשירות של 6 ימים בשבוע – את זכאית ל 26 ימי חופשה בשנה</a:t>
            </a:r>
            <a:endParaRPr lang="en-US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he-IL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לא ניתן לצבור ימי חופשה מהשנה הראשונה לשנייה.  </a:t>
            </a:r>
            <a:endParaRPr lang="en-US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ישנם חופשות בימי חג </a:t>
            </a:r>
            <a:r>
              <a:rPr lang="he-IL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שאינם </a:t>
            </a: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נגרעים ממכסת ימי החופשה שלך  - בהתאם ללאום ולדת (פירוט בתקנון באתר העמותה) </a:t>
            </a:r>
            <a:endParaRPr lang="en-US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בערבי חג, חול המועד ובימים בהם מקום השירות אינו פועל כדרך שבשגרה -  </a:t>
            </a:r>
            <a:r>
              <a:rPr lang="he-IL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ינוכה חצי יום </a:t>
            </a: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 ממכסת החופשה שלך, על כל יום היעדרות מהשירות. </a:t>
            </a:r>
            <a:endParaRPr lang="en-US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באתר העמותה מפורטים התנאים לקבלת </a:t>
            </a:r>
            <a:r>
              <a:rPr lang="he-IL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חופשות מיוחדות</a:t>
            </a: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 (עולה בודד, חג </a:t>
            </a:r>
            <a:r>
              <a:rPr lang="he-IL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הסיגד</a:t>
            </a: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, משפחה שכולה) </a:t>
            </a:r>
            <a:endParaRPr lang="en-US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חופשה </a:t>
            </a:r>
            <a:r>
              <a:rPr lang="he-IL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בימי צום –</a:t>
            </a: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 ניתן לקבל רק במידה וחתמת מראש בתחילת התפקיד על הצהרה (נמצאת באזור האישי באתר העמותה)  לאחר הצום, עליך לצרף את ההצהרה בדו"ח החודשי שלך.  </a:t>
            </a:r>
            <a:endParaRPr lang="en-US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>
              <a:lnSpc>
                <a:spcPct val="170000"/>
              </a:lnSpc>
              <a:buNone/>
            </a:pPr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0565565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C4A7CAD-D061-4316-82F6-FF54DCF62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870" y="752197"/>
            <a:ext cx="11844130" cy="5555837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he-IL" b="1" u="sng" dirty="0">
                <a:solidFill>
                  <a:srgbClr val="92D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הפסקת שירות </a:t>
            </a:r>
            <a:endParaRPr lang="en-US" b="1" u="sng" dirty="0">
              <a:solidFill>
                <a:srgbClr val="92D05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השירות הלאומי הוא התנדבות אך לנוכח הזכויות (במהלך ובתום השירות) – יש גם חובות. אי עמידה בכללים יכול להוביל להפסקת השירות שלך.  </a:t>
            </a:r>
            <a:endParaRPr lang="en-US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he-IL" b="1" u="sng" dirty="0">
                <a:solidFill>
                  <a:srgbClr val="92D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היעדרויות</a:t>
            </a:r>
            <a:r>
              <a:rPr lang="he-IL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endParaRPr lang="en-US" b="1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ישנם סוגים שונים של היעדרויות – כל היעדרות מחייבת אישור של הרכזת ועמידה בתנאים שונים המפורטים בתקנון באתר.  </a:t>
            </a:r>
            <a:endParaRPr lang="en-US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he-IL" b="1" u="sng" dirty="0">
                <a:solidFill>
                  <a:srgbClr val="92D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מחלה</a:t>
            </a:r>
            <a:endParaRPr lang="en-US" b="1" u="sng" dirty="0">
              <a:solidFill>
                <a:srgbClr val="92D05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אם את חולה ואינך מגיעה למקום השירות עליך להודיע מיד לרכזת ולאחראי במקום השירות.</a:t>
            </a:r>
            <a:endParaRPr lang="en-US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דיווח על חופשת מחלה מחייב אישור רפואי.</a:t>
            </a:r>
            <a:endParaRPr lang="en-US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אם חלילה את חולה מעל 20 ימים (ולא יותר מ 90 ימים) – עליך לגשת לוועדה רפואית של הרשות.   </a:t>
            </a:r>
            <a:endParaRPr lang="en-US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>
              <a:lnSpc>
                <a:spcPct val="170000"/>
              </a:lnSpc>
              <a:buNone/>
            </a:pPr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5109949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DAB3B95-FBE0-4A08-BD67-A58BD2D3B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35" y="1056999"/>
            <a:ext cx="11221278" cy="4681192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he-IL" b="1" u="sng" dirty="0">
                <a:solidFill>
                  <a:srgbClr val="92D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לימודים ועבודה</a:t>
            </a:r>
            <a:endParaRPr lang="en-US" b="1" u="sng" dirty="0">
              <a:solidFill>
                <a:srgbClr val="92D05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חשבת ללמוד או לעבוד במהלך השירות?  לימודים ועבודה יתאפשרו רק לאחר הגשת בקשה וקבלת אישור כתוב מהרשות לשירות לאומי ובתנאים המפורטים בתקנון.  </a:t>
            </a:r>
            <a:endParaRPr lang="en-US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he-IL" b="1" u="sng" dirty="0">
                <a:solidFill>
                  <a:srgbClr val="92D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חל איסור מוחלט על נסיעה בטרמפים!!!</a:t>
            </a:r>
            <a:endParaRPr lang="en-US" u="sng" dirty="0">
              <a:solidFill>
                <a:srgbClr val="92D05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he-IL" b="1" u="sng" dirty="0">
                <a:solidFill>
                  <a:srgbClr val="92D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לא ניתן להתנדב במקום בו עובד קרוב משפחה שלך </a:t>
            </a:r>
            <a:endParaRPr lang="en-US" u="sng" dirty="0">
              <a:solidFill>
                <a:srgbClr val="92D05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he-IL" b="1" u="sng" dirty="0">
                <a:solidFill>
                  <a:srgbClr val="92D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במידה והפסקת את השירות – עליך לשלם בעצמך ביטוח לאומי ורפואי.</a:t>
            </a:r>
            <a:endParaRPr lang="en-US" u="sng" dirty="0">
              <a:solidFill>
                <a:srgbClr val="92D05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>
              <a:lnSpc>
                <a:spcPct val="170000"/>
              </a:lnSpc>
              <a:buNone/>
            </a:pPr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8458475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438384C-D1E5-4D6B-81AE-979D27534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30" y="1034669"/>
            <a:ext cx="11194774" cy="5823331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he-IL" b="1" u="sng" dirty="0">
                <a:solidFill>
                  <a:srgbClr val="92D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יום הבחירות </a:t>
            </a:r>
            <a:endParaRPr lang="en-US" b="1" u="sng" dirty="0">
              <a:solidFill>
                <a:srgbClr val="92D05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he-IL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יום הבחירות</a:t>
            </a: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 הוא שבתון וחופשה זו לא תנוכה ממכסת ימי החופשה שלך. </a:t>
            </a:r>
            <a:endParaRPr lang="en-US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מקום השירות יכול להפעיל אותך ביום הבחירות  במידה </a:t>
            </a:r>
            <a:r>
              <a:rPr lang="he-IL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והסכמת לכך</a:t>
            </a: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 ובמידה ואפשרו</a:t>
            </a:r>
            <a:r>
              <a:rPr lang="he-IL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 לך לממש את זכות הבחירה</a:t>
            </a: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. את זכאית גם ליום חופש במקום ביום הבחירות.  </a:t>
            </a:r>
            <a:endParaRPr lang="he-IL" b="1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he-IL" b="1" u="sng" dirty="0">
                <a:solidFill>
                  <a:srgbClr val="92D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פעילות פוליטית </a:t>
            </a:r>
            <a:endParaRPr lang="en-US" b="1" u="sng" dirty="0">
              <a:solidFill>
                <a:srgbClr val="92D05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במהלך </a:t>
            </a:r>
            <a:r>
              <a:rPr lang="he-IL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שעות השירות</a:t>
            </a: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 חל איסור על </a:t>
            </a:r>
            <a:r>
              <a:rPr lang="he-IL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פעילות פוליטית</a:t>
            </a: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 מטעם או למען מועמד או מפלגה ותעמולת בחירות מכל סוג. כמתנדבת במקום השירות -  אסור לך להיות מזוהה פוליטית.  </a:t>
            </a:r>
            <a:endParaRPr lang="en-US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גם </a:t>
            </a:r>
            <a:r>
              <a:rPr lang="he-IL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לאחר שעות השירות</a:t>
            </a: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 חל איסור על פעילות פוליטית </a:t>
            </a:r>
            <a:r>
              <a:rPr lang="he-IL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בתוך מקום השירות</a:t>
            </a: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 או כחלק מהפעילות שלו.   </a:t>
            </a:r>
            <a:endParaRPr lang="en-US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>
              <a:lnSpc>
                <a:spcPct val="170000"/>
              </a:lnSpc>
              <a:buNone/>
            </a:pPr>
            <a:endParaRPr lang="en-US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 </a:t>
            </a:r>
            <a:endParaRPr lang="en-US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>
              <a:lnSpc>
                <a:spcPct val="170000"/>
              </a:lnSpc>
              <a:buNone/>
            </a:pPr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2268402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A79C03D-8DC4-463D-8EA8-7C89F0950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566" y="924476"/>
            <a:ext cx="11632096" cy="4667941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he-IL" b="1" u="sng" dirty="0">
                <a:solidFill>
                  <a:srgbClr val="92D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תום שירות</a:t>
            </a:r>
            <a:endParaRPr lang="en-US" b="1" u="sng" dirty="0">
              <a:solidFill>
                <a:srgbClr val="92D05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סיימת 12 חודשי שירות מלאים ומילאת את התנאים בתקנון ובנספחיו?  את זכאית לתעודה מוכרת בה יצוין שם המסלול בו בחרת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(שירות לאומי או התנדבות קהילתית) </a:t>
            </a:r>
            <a:endParaRPr lang="en-US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לא סיימת 12 חודשי שירות מלאים?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לא ניתן להכיר בכך כשירות לאומי מלא ולא ניתן לדווח לקרן לקליטת חיילים משוחררים. </a:t>
            </a:r>
            <a:endParaRPr lang="en-US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>
              <a:lnSpc>
                <a:spcPct val="170000"/>
              </a:lnSpc>
              <a:buNone/>
            </a:pPr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5733810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73C556F-22E4-43DF-AB56-5A66EDBD1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0" y="859741"/>
            <a:ext cx="11277600" cy="5868863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he-IL" b="1" u="sng" dirty="0">
                <a:solidFill>
                  <a:srgbClr val="92D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המערך הסוציאלי של עמותת שלומית </a:t>
            </a:r>
            <a:endParaRPr lang="en-US" b="1" u="sng" dirty="0">
              <a:solidFill>
                <a:srgbClr val="92D05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לעמותה יש מערך סוציאלי המציע תמיכה וליווי במצבי משבר בחיים האישיים המקשים על המשך השירות </a:t>
            </a:r>
            <a:endParaRPr lang="en-US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הלאומי. ניתן לפנות לעובדת הסוציאלית של העמותה בטלפון  03-7564828 (עד השעה 16:00) </a:t>
            </a:r>
            <a:endParaRPr lang="en-US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או במייל : </a:t>
            </a:r>
            <a:r>
              <a:rPr lang="en-US" u="sng" dirty="0">
                <a:latin typeface="Varela Round" panose="00000500000000000000" pitchFamily="2" charset="-79"/>
                <a:cs typeface="Varela Round" panose="00000500000000000000" pitchFamily="2" charset="-79"/>
                <a:hlinkClick r:id="rId2"/>
              </a:rPr>
              <a:t>liron@shlomit.org.il</a:t>
            </a:r>
            <a:endParaRPr lang="he-IL" b="1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he-IL" b="1" u="sng" dirty="0">
                <a:solidFill>
                  <a:srgbClr val="92D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קשר עם העמותה </a:t>
            </a:r>
            <a:endParaRPr lang="en-US" b="1" u="sng" dirty="0">
              <a:solidFill>
                <a:srgbClr val="92D05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מדי פעם תקבלו </a:t>
            </a:r>
            <a:r>
              <a:rPr lang="en-US" dirty="0">
                <a:latin typeface="Varela Round" panose="00000500000000000000" pitchFamily="2" charset="-79"/>
                <a:cs typeface="Varela Round" panose="00000500000000000000" pitchFamily="2" charset="-79"/>
              </a:rPr>
              <a:t>SMS</a:t>
            </a: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  מטעם העמותה (</a:t>
            </a:r>
            <a:r>
              <a:rPr lang="en-US" dirty="0">
                <a:latin typeface="Varela Round" panose="00000500000000000000" pitchFamily="2" charset="-79"/>
                <a:cs typeface="Varela Round" panose="00000500000000000000" pitchFamily="2" charset="-79"/>
              </a:rPr>
              <a:t>SHLOMIT</a:t>
            </a: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) עם מידע חשוב, הזמנות, הרשמה לאירועים, משובים הנוגעים לשירות ועוד.</a:t>
            </a:r>
            <a:endParaRPr lang="en-US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יש לך שאלות? חוץ מהרכזת, תוכלי להתקשר למרכז המתנדבים בטלפון 6129* 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או להיכנס לאזור האישי באתר העמותה.</a:t>
            </a:r>
            <a:endParaRPr lang="en-US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>
              <a:lnSpc>
                <a:spcPct val="170000"/>
              </a:lnSpc>
              <a:buNone/>
            </a:pPr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89236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F44D049-1ADA-47FE-9FFB-2A52B0293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233" y="2103782"/>
            <a:ext cx="10515600" cy="2199861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endParaRPr lang="en-US" sz="5400" b="1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 algn="ctr">
              <a:buNone/>
            </a:pPr>
            <a:endParaRPr lang="en-US" sz="5400" b="1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 algn="ctr">
              <a:buNone/>
            </a:pPr>
            <a:r>
              <a:rPr lang="he-IL" sz="318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פעילות פתיחה</a:t>
            </a:r>
          </a:p>
        </p:txBody>
      </p:sp>
    </p:spTree>
    <p:extLst>
      <p:ext uri="{BB962C8B-B14F-4D97-AF65-F5344CB8AC3E}">
        <p14:creationId xmlns:p14="http://schemas.microsoft.com/office/powerpoint/2010/main" val="207668263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A900622-703E-43A6-9B60-632F59CE6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2825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e-IL" sz="6600" dirty="0">
                <a:latin typeface="Varela Round" panose="00000500000000000000" pitchFamily="2" charset="-79"/>
                <a:cs typeface="Varela Round" panose="00000500000000000000" pitchFamily="2" charset="-79"/>
              </a:rPr>
              <a:t>שיהיה בהצלחה! </a:t>
            </a:r>
          </a:p>
          <a:p>
            <a:pPr marL="0" indent="0" algn="ctr">
              <a:buNone/>
            </a:pPr>
            <a:r>
              <a:rPr lang="he-IL" sz="6600" dirty="0">
                <a:latin typeface="Varela Round" panose="00000500000000000000" pitchFamily="2" charset="-79"/>
                <a:cs typeface="Varela Round" panose="00000500000000000000" pitchFamily="2" charset="-79"/>
              </a:rPr>
              <a:t>אנחנו כאן בשבילך</a:t>
            </a:r>
          </a:p>
        </p:txBody>
      </p:sp>
    </p:spTree>
    <p:extLst>
      <p:ext uri="{BB962C8B-B14F-4D97-AF65-F5344CB8AC3E}">
        <p14:creationId xmlns:p14="http://schemas.microsoft.com/office/powerpoint/2010/main" val="66561815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AEABECF-5443-4C08-AD17-A158494F7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D0C39D6-A873-4BB5-90A9-8D9ED7F3E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706618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he-IL" sz="21600" dirty="0">
                <a:solidFill>
                  <a:srgbClr val="FF3399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מניעת הטרדה מינית </a:t>
            </a:r>
          </a:p>
          <a:p>
            <a:pPr marL="0" indent="0" algn="ctr">
              <a:buNone/>
            </a:pPr>
            <a:r>
              <a:rPr lang="he-IL" sz="9600" dirty="0">
                <a:latin typeface="Varela Round" panose="00000500000000000000" pitchFamily="2" charset="-79"/>
                <a:cs typeface="Varela Round" panose="00000500000000000000" pitchFamily="2" charset="-79"/>
              </a:rPr>
              <a:t>הסבר ראשוני והכוונה ללומדה  </a:t>
            </a:r>
          </a:p>
          <a:p>
            <a:pPr marL="0" indent="0" algn="ctr">
              <a:buNone/>
            </a:pPr>
            <a:endParaRPr lang="he-IL" sz="21600" dirty="0">
              <a:solidFill>
                <a:srgbClr val="FF3399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 algn="ctr">
              <a:buNone/>
            </a:pPr>
            <a:endParaRPr lang="he-IL" sz="7200" dirty="0">
              <a:solidFill>
                <a:srgbClr val="FF3399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4376793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519A190-2A53-49CA-8FA9-F8A591857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החוק למניעת הטרדה מינית 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D7C504F-35F9-4CB3-9391-F4DD91C65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822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>
              <a:buNone/>
            </a:pP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מטרת החוק </a:t>
            </a:r>
          </a:p>
          <a:p>
            <a:pPr marL="0" indent="0">
              <a:buNone/>
            </a:pPr>
            <a:r>
              <a:rPr lang="he-IL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"לאסור הטרדה מינית כדי להגן על כבודו של אדם, על חירותו ועל פרטיותו וכדי לקדם שוויון בין המינים"</a:t>
            </a:r>
          </a:p>
          <a:p>
            <a:pPr marL="0" indent="0">
              <a:buNone/>
            </a:pPr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>
              <a:buNone/>
            </a:pP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החוק מגדיר את </a:t>
            </a:r>
            <a:r>
              <a:rPr lang="he-IL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סוגי ההתנהגות </a:t>
            </a: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המהווים הטרדה מינית </a:t>
            </a:r>
          </a:p>
          <a:p>
            <a:pPr marL="0" indent="0">
              <a:buNone/>
            </a:pP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וקובע שהתנהגות כזו היא בגדר </a:t>
            </a:r>
            <a:r>
              <a:rPr lang="he-IL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עבירה פלילית </a:t>
            </a: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שעונשה מאסר. </a:t>
            </a:r>
          </a:p>
          <a:p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4138324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BCA59C3-4199-44FB-A2ED-00AFC30F5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מעשים המהווים הטרדה מינית 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41225F7-FC86-42DE-9804-77F2B3B5D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484" y="1253331"/>
            <a:ext cx="11663516" cy="460413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סחיטה באיומים -  כאשר המעשה שהאדם נדרש לעשותו הוא בעל אופי מיני.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מעשים מגונים.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הצעות חוזרות בעלות אופי מיני.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התייחסויות למיניותו של האדם.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התייחסות מבזה או משפילה המופנית לאדם ביחס למינו או למיניותו,        לרבות נטייתו המינית.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פרסום תצלום, סרט או הקלטה של אדם ללא הסכמתו.  </a:t>
            </a:r>
          </a:p>
        </p:txBody>
      </p:sp>
    </p:spTree>
    <p:extLst>
      <p:ext uri="{BB962C8B-B14F-4D97-AF65-F5344CB8AC3E}">
        <p14:creationId xmlns:p14="http://schemas.microsoft.com/office/powerpoint/2010/main" val="15726659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A3F24E7-BCBC-4431-AB34-2ED4A1C9B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מהי ה"לומדה"?</a:t>
            </a:r>
            <a:r>
              <a:rPr lang="en-US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286C405-E3F7-458A-860D-A786F7E2D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6435"/>
            <a:ext cx="10515600" cy="466952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תוכנת מחשב שמטרתה </a:t>
            </a:r>
          </a:p>
          <a:p>
            <a:pPr marL="0" indent="0" algn="ctr">
              <a:buNone/>
            </a:pP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הקניית ידע ומיומנויות מוגדרות למשתמש/ת בה בנושא מסוים. </a:t>
            </a:r>
          </a:p>
          <a:p>
            <a:pPr marL="0" indent="0" algn="ctr">
              <a:buNone/>
            </a:pPr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 algn="ctr">
              <a:buNone/>
            </a:pPr>
            <a:r>
              <a:rPr lang="he-IL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הלומדה</a:t>
            </a: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 מאפשרת להתקדם בקצב אישי, </a:t>
            </a:r>
          </a:p>
          <a:p>
            <a:pPr marL="0" indent="0" algn="ctr">
              <a:buNone/>
            </a:pP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לעצור ולחזור על פי הצורך על חומר לא ברור ככל שתרצו.  </a:t>
            </a:r>
          </a:p>
          <a:p>
            <a:pPr marL="0" indent="0" algn="ctr">
              <a:buNone/>
            </a:pPr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 algn="ctr">
              <a:buNone/>
            </a:pP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הלומדה נועדה להקנות לכן/ם </a:t>
            </a:r>
            <a:r>
              <a:rPr lang="he-IL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הכרות והבנה של החוק </a:t>
            </a:r>
          </a:p>
          <a:p>
            <a:pPr marL="0" indent="0" algn="ctr">
              <a:buNone/>
            </a:pP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יכולת לזהות </a:t>
            </a:r>
            <a:r>
              <a:rPr lang="he-IL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מהי הטרדה או פגיעה </a:t>
            </a:r>
          </a:p>
          <a:p>
            <a:pPr marL="0" indent="0" algn="ctr">
              <a:buNone/>
            </a:pP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מהן </a:t>
            </a:r>
            <a:r>
              <a:rPr lang="he-IL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הזכויות שלכן/ם</a:t>
            </a:r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 algn="ctr">
              <a:buNone/>
            </a:pP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למי לפנות וכיצד ניתן לקבל או להגיש עזרה ותמיכה. </a:t>
            </a:r>
          </a:p>
          <a:p>
            <a:pPr marL="0" indent="0" algn="ctr">
              <a:buNone/>
            </a:pP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410627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2696A3E-B502-4985-88A3-BB495CF7A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כיצד ניתן להיכנס ללומדה ?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868D02C-7964-49B9-9FE8-4B1577D05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514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e-IL" sz="4000" dirty="0">
                <a:latin typeface="Varela Round" panose="00000500000000000000" pitchFamily="2" charset="-79"/>
                <a:cs typeface="Varela Round" panose="00000500000000000000" pitchFamily="2" charset="-79"/>
              </a:rPr>
              <a:t>תקבלו הודעה בנייד </a:t>
            </a:r>
          </a:p>
          <a:p>
            <a:pPr marL="0" indent="0" algn="ctr">
              <a:buNone/>
            </a:pPr>
            <a:r>
              <a:rPr lang="he-IL" sz="4000" dirty="0">
                <a:latin typeface="Varela Round" panose="00000500000000000000" pitchFamily="2" charset="-79"/>
                <a:cs typeface="Varela Round" panose="00000500000000000000" pitchFamily="2" charset="-79"/>
              </a:rPr>
              <a:t>ובה קישור והסבר </a:t>
            </a:r>
          </a:p>
          <a:p>
            <a:pPr marL="0" indent="0" algn="ctr">
              <a:buNone/>
            </a:pPr>
            <a:r>
              <a:rPr lang="he-IL" sz="4000" dirty="0">
                <a:latin typeface="Varela Round" panose="00000500000000000000" pitchFamily="2" charset="-79"/>
                <a:cs typeface="Varela Round" panose="00000500000000000000" pitchFamily="2" charset="-79"/>
              </a:rPr>
              <a:t>כיצד להתחיל את הלומדה. </a:t>
            </a:r>
          </a:p>
          <a:p>
            <a:pPr marL="0" indent="0" algn="ctr">
              <a:buNone/>
            </a:pPr>
            <a:endParaRPr lang="he-IL" sz="40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4761861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9DB7992-4D66-4743-A30E-BAF34E525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חשוב לדעת !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8FFC0A6-CDFD-444B-AA9F-06390F2AA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529" y="843238"/>
            <a:ext cx="11907079" cy="51715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 algn="ctr">
              <a:buNone/>
            </a:pP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חשוב </a:t>
            </a:r>
            <a:r>
              <a:rPr lang="he-IL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לפנות לרכזת </a:t>
            </a: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המלווה בכל מצב – </a:t>
            </a:r>
          </a:p>
          <a:p>
            <a:pPr marL="0" indent="0" algn="ctr">
              <a:buNone/>
            </a:pP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על אחת כמה וכמה במקרה של הטרדה מינית </a:t>
            </a:r>
          </a:p>
          <a:p>
            <a:pPr marL="0" indent="0" algn="ctr">
              <a:buNone/>
            </a:pP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(במקום השירות או מחוצה לו) </a:t>
            </a:r>
          </a:p>
          <a:p>
            <a:pPr marL="0" indent="0" algn="ctr">
              <a:buNone/>
            </a:pPr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 algn="ctr">
              <a:buNone/>
            </a:pP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בעמותה ישנה </a:t>
            </a:r>
            <a:r>
              <a:rPr lang="he-IL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עובדת סוציאלית </a:t>
            </a: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הממונה על טיפול במקרים של הטרדה מינית. </a:t>
            </a:r>
          </a:p>
          <a:p>
            <a:pPr marL="0" indent="0" algn="ctr">
              <a:buNone/>
            </a:pP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ניתן לפנות אליה באופן ישיר או דרך הרכז/ת. </a:t>
            </a:r>
          </a:p>
          <a:p>
            <a:pPr marL="0" indent="0" algn="ctr">
              <a:buNone/>
            </a:pPr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 algn="ctr">
              <a:buNone/>
            </a:pP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אנו נעשה כל שביכולתנו בכדי לסייע </a:t>
            </a:r>
            <a:r>
              <a:rPr lang="he-IL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לתחושת הביטחון והמוגנות </a:t>
            </a: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שלכן/ם </a:t>
            </a:r>
          </a:p>
          <a:p>
            <a:pPr marL="0" indent="0" algn="ctr">
              <a:buNone/>
            </a:pP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במהלך השירות הלאומי-אזרחי.  </a:t>
            </a:r>
          </a:p>
        </p:txBody>
      </p:sp>
    </p:spTree>
    <p:extLst>
      <p:ext uri="{BB962C8B-B14F-4D97-AF65-F5344CB8AC3E}">
        <p14:creationId xmlns:p14="http://schemas.microsoft.com/office/powerpoint/2010/main" val="242185162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CECCFE1-6685-4E9D-BCB1-2B7C9DD83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604" y="270490"/>
            <a:ext cx="8853196" cy="821094"/>
          </a:xfrm>
        </p:spPr>
        <p:txBody>
          <a:bodyPr>
            <a:normAutofit fontScale="90000"/>
          </a:bodyPr>
          <a:lstStyle/>
          <a:p>
            <a:r>
              <a:rPr lang="he-IL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קווי חירום לנפגעות ונפגעי תקיפה מינית</a:t>
            </a:r>
            <a:br>
              <a:rPr lang="en-US" dirty="0">
                <a:latin typeface="Varela Round" panose="00000500000000000000" pitchFamily="2" charset="-79"/>
                <a:cs typeface="Varela Round" panose="00000500000000000000" pitchFamily="2" charset="-79"/>
              </a:rPr>
            </a:br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11C8605-E11F-4022-B27A-A2DEDAA32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496" y="911224"/>
            <a:ext cx="10515600" cy="535705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en-US" sz="7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7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בכל שלב עומד לרשותך גם קו הסיוע לנפגעות ונפגעי תקיפה מינית. מתנדבות/ים מנוסות/ים, הזמינות/ים 24 שעות ביממה, יקשיבו לך ויעניקו תמיכה רגשית תוך שמירה על סודיות ופרטיות</a:t>
            </a:r>
            <a:endParaRPr lang="en-US"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>
              <a:lnSpc>
                <a:spcPct val="100000"/>
              </a:lnSpc>
            </a:pP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1202: קו סיוע לנפגעות תקיפה מינית</a:t>
            </a:r>
            <a:endParaRPr lang="en-US"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>
              <a:lnSpc>
                <a:spcPct val="100000"/>
              </a:lnSpc>
            </a:pP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1203: קו סיוע לנפגעי תקיפה מינית</a:t>
            </a:r>
            <a:endParaRPr lang="en-US"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>
              <a:lnSpc>
                <a:spcPct val="100000"/>
              </a:lnSpc>
            </a:pP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04-6566813: קו סיוע לנפגעות אלימות ותקיפה מינית בחברה הערבית</a:t>
            </a:r>
            <a:endParaRPr lang="en-US"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>
              <a:lnSpc>
                <a:spcPct val="100000"/>
              </a:lnSpc>
            </a:pP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02-6730002: קו סיוע לנשים ונערות דתיות נפגעות תקיפה מינית</a:t>
            </a:r>
            <a:endParaRPr lang="en-US"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>
              <a:lnSpc>
                <a:spcPct val="100000"/>
              </a:lnSpc>
            </a:pP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02-5328000: קו סיוע לגברים ולנערים דתיים נפגעי תקיפה מינית</a:t>
            </a:r>
            <a:endParaRPr lang="en-US"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>
              <a:lnSpc>
                <a:spcPct val="100000"/>
              </a:lnSpc>
            </a:pP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סיוע דרך 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WhatsApp</a:t>
            </a: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 ב-052-8361202</a:t>
            </a:r>
            <a:endParaRPr lang="en-US"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>
              <a:lnSpc>
                <a:spcPct val="100000"/>
              </a:lnSpc>
              <a:buNone/>
            </a:pPr>
            <a:endParaRPr lang="he-IL" sz="7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4523445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13A5DB0-757B-40C9-BEB6-FD075C05E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199" y="2327482"/>
            <a:ext cx="6119191" cy="22030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e-IL" sz="96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שאלות ? </a:t>
            </a:r>
          </a:p>
        </p:txBody>
      </p:sp>
    </p:spTree>
    <p:extLst>
      <p:ext uri="{BB962C8B-B14F-4D97-AF65-F5344CB8AC3E}">
        <p14:creationId xmlns:p14="http://schemas.microsoft.com/office/powerpoint/2010/main" val="372225594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43132AC-19AB-4B69-BBDC-B82C8927F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48" y="1911522"/>
            <a:ext cx="11608904" cy="30349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e-IL" sz="8800" b="1" dirty="0">
                <a:solidFill>
                  <a:srgbClr val="FF3399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דגשים </a:t>
            </a:r>
          </a:p>
          <a:p>
            <a:pPr marL="0" indent="0" algn="ctr">
              <a:buNone/>
            </a:pPr>
            <a:r>
              <a:rPr lang="he-IL" sz="8800" b="1" dirty="0">
                <a:solidFill>
                  <a:srgbClr val="FF3399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לימי השירות הראשונים</a:t>
            </a:r>
          </a:p>
        </p:txBody>
      </p:sp>
    </p:spTree>
    <p:extLst>
      <p:ext uri="{BB962C8B-B14F-4D97-AF65-F5344CB8AC3E}">
        <p14:creationId xmlns:p14="http://schemas.microsoft.com/office/powerpoint/2010/main" val="3405835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027265A-C408-4982-8EF8-C3CAFCB30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1805" y="2831464"/>
            <a:ext cx="5068389" cy="14792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e-IL" sz="88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הפסקה</a:t>
            </a:r>
          </a:p>
        </p:txBody>
      </p:sp>
      <p:pic>
        <p:nvPicPr>
          <p:cNvPr id="4" name="גרפיקה 1" descr="פעמון">
            <a:extLst>
              <a:ext uri="{FF2B5EF4-FFF2-40B4-BE49-F238E27FC236}">
                <a16:creationId xmlns:a16="http://schemas.microsoft.com/office/drawing/2014/main" id="{15F2DEAF-2398-407C-8BEA-FA2AD24CA61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29249" y="1483451"/>
            <a:ext cx="1333500" cy="157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14729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EFEAFA0-435E-4ADF-B360-F5B4BD556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דגשים לימי השירות הראשונים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9E57EB1-004B-434C-AAB9-C8EF5A605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149" y="949467"/>
            <a:ext cx="11851702" cy="5438082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הקפידו על הגעה בזמן –בדקו מראש את דרך הגעה (מומלץ ללכת לישון מוקדם ערב קודם, להגיע רעננות/ים)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בררו מראש למי לפנות באותו יום : מי איש/אשת הקשר, הקפידו לקחת שם + טלפון + כתובת מדויקת</a:t>
            </a:r>
            <a:endParaRPr lang="en-US" sz="20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הופעה חיצונית – הקפידו על הופעה נקייה ומכובדת: לבוש, שיער, ניקיון. וותרו על  המסטיק </a:t>
            </a: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  <a:sym typeface="Wingdings" panose="05000000000000000000" pitchFamily="2" charset="2"/>
              </a:rPr>
              <a:t> </a:t>
            </a: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endParaRPr lang="en-US" sz="20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פלאפונים – סגורים. אל תנהלו שיחות אישיות בזמן השרות.</a:t>
            </a:r>
            <a:endParaRPr lang="en-US" sz="20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בחלק  ממקומות  השירות באופן קבוע יש לחץ ולכן לא תמיד יהיו פנויים אליכן/ם מהרגע הראשון ;    במוסדות חינוך, היום הראשון של השרות הוא גם יום פתיחת שנת הלימודים – יש לחץ, מערכת שעות שעדיין לא מסודרת ומאורגנת... </a:t>
            </a:r>
            <a:r>
              <a:rPr lang="he-IL" sz="2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גלו סבלנות </a:t>
            </a:r>
            <a:r>
              <a:rPr lang="he-IL" sz="2400" b="1" dirty="0">
                <a:latin typeface="Varela Round" panose="00000500000000000000" pitchFamily="2" charset="-79"/>
                <a:cs typeface="Varela Round" panose="00000500000000000000" pitchFamily="2" charset="-79"/>
                <a:sym typeface="Wingdings" panose="05000000000000000000" pitchFamily="2" charset="2"/>
              </a:rPr>
              <a:t>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הקפידו לא לחשוף פרטים אישיים, שמרו על הפרטיות שלכן/ם; ובאותו אופן, שמרו על סודיות בנוגע למקום השירות.</a:t>
            </a:r>
            <a:endParaRPr lang="en-US" sz="20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ü"/>
            </a:pPr>
            <a:endParaRPr lang="he-IL" sz="2000" b="1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7249795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24199E8-6148-4715-9510-07F4DEA8F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דגשים לימי השירות הראשונים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4DBCFEF-6117-42E5-BC17-045CF6E01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6988"/>
            <a:ext cx="12085982" cy="5024024"/>
          </a:xfrm>
        </p:spPr>
        <p:txBody>
          <a:bodyPr>
            <a:normAutofit fontScale="92500"/>
          </a:bodyPr>
          <a:lstStyle/>
          <a:p>
            <a:pPr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תנו לעצמכן/ם זמן להסתגל, ללמוד, להכיר, הדברים אינם כפי שהם משתקפים בימים הראשונים. 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אם קשה לכן/ם, אל תרימו ידיים. שתפו את הרכז/ת, התייעצו והעזרו בה. 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אם הרכזת לא עונה, שלחו </a:t>
            </a:r>
            <a:r>
              <a:rPr lang="he-IL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ווטסאפ</a:t>
            </a: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. הימים הראשונים מורכבים ולרכזת יש הרבה בני/</a:t>
            </a:r>
            <a:r>
              <a:rPr lang="he-IL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ות</a:t>
            </a: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 שירות.. אבל היא תחזור אליכן/ם ותעזור להתמודד עם הקושי או הבעיה. </a:t>
            </a:r>
            <a:endParaRPr lang="en-US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דמי הכיס הראשונים יועברו באוקטובר – עבור ספטמבר ; </a:t>
            </a:r>
            <a:r>
              <a:rPr lang="he-IL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אם תסיימו את השירות אחרי שבועיים – לא תקבלו דמי כיס עבורם.  </a:t>
            </a:r>
            <a:endParaRPr lang="en-US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1874607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A401675-AA5D-40BB-958C-6BFA4C27A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דגשים לימי השירות הראשונים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53953C0-18C2-4584-863F-67D4F4D48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487" y="1253331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כרטיס השרות הלאומי יהיה עליכן/ם כל הזמן. </a:t>
            </a:r>
            <a:endParaRPr lang="en-US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הקפדה על תיעוד באזור האישי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חובת דיווח נוכחות באפליקציה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קשר שוטף עם הרכזת ועדכון שלה בכל אירוע חריג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שעות העבודה של הרכזת הן  08:00 – 16:00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ניתן לפנות למשרדי העמותה בין  08:00 ל 16:00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ניתן להשאיר הודעה לרכזת ולמשרד ויחזרו אליכן/ם בהקדם.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2194861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5485A88-000F-479C-910A-C92CE7875B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שיהיה בהצלחה! 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D93D9A19-5223-424C-8325-52C96C5C5D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אני פה לכל שאלה ובעיה </a:t>
            </a: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  <a:sym typeface="Wingdings" panose="05000000000000000000" pitchFamily="2" charset="2"/>
              </a:rPr>
              <a:t> </a:t>
            </a:r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27041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27580</TotalTime>
  <Words>2539</Words>
  <Application>Microsoft Office PowerPoint</Application>
  <PresentationFormat>מסך רחב</PresentationFormat>
  <Paragraphs>393</Paragraphs>
  <Slides>93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93</vt:i4>
      </vt:variant>
    </vt:vector>
  </HeadingPairs>
  <TitlesOfParts>
    <vt:vector size="100" baseType="lpstr">
      <vt:lpstr>Arial</vt:lpstr>
      <vt:lpstr>Bahnschrift</vt:lpstr>
      <vt:lpstr>Calibri</vt:lpstr>
      <vt:lpstr>Tahoma</vt:lpstr>
      <vt:lpstr>Varela Round</vt:lpstr>
      <vt:lpstr>Wingdings</vt:lpstr>
      <vt:lpstr>Office Theme</vt:lpstr>
      <vt:lpstr>מצגת של PowerPoint‏</vt:lpstr>
      <vt:lpstr>מפגש הכנה לשירות – לו"ז</vt:lpstr>
      <vt:lpstr>רישום נוכחות בימי הכשרה – שלב 1 </vt:lpstr>
      <vt:lpstr>רישום נוכחות בימי הכשרה – שלב 2 </vt:lpstr>
      <vt:lpstr>רישום נוכחות בימי הכשרה – שלב 2 </vt:lpstr>
      <vt:lpstr>רישום נוכחות בימי הכשרה – שלב 3 </vt:lpstr>
      <vt:lpstr>רישום נוכחות בימי הכשרה – שלב 4</vt:lpstr>
      <vt:lpstr>מצגת של PowerPoint‏</vt:lpstr>
      <vt:lpstr>מצגת של PowerPoint‏</vt:lpstr>
      <vt:lpstr>מצגת של PowerPoint‏</vt:lpstr>
      <vt:lpstr>כמתנדבות/ים בשירות הלאומי... </vt:lpstr>
      <vt:lpstr>מצגת של PowerPoint‏</vt:lpstr>
      <vt:lpstr>רשות—מפעיל/ה – רכז/ת – בני/ות שירות </vt:lpstr>
      <vt:lpstr>מצגת של PowerPoint‏</vt:lpstr>
      <vt:lpstr>מצגת של PowerPoint‏</vt:lpstr>
      <vt:lpstr>אפליקציית OK2GO</vt:lpstr>
      <vt:lpstr>הגעה להסבר על האפליקציה באזור האישי</vt:lpstr>
      <vt:lpstr>מצגת של PowerPoint‏</vt:lpstr>
      <vt:lpstr>אפליקציית OK2GO</vt:lpstr>
      <vt:lpstr>כיצד לדווח נוכחות באפליקציית ?clock2go </vt:lpstr>
      <vt:lpstr>נכסות/ים לחנות האפליקציה </vt:lpstr>
      <vt:lpstr>מקישות/ים בחיפוש Clock2go</vt:lpstr>
      <vt:lpstr>נכסות/ים לאפליקציה</vt:lpstr>
      <vt:lpstr>במידה והמכשיר מבקש לאשר מיקום/לתת אמון  יש לאפשר. </vt:lpstr>
      <vt:lpstr>בוחרות/ים שפה </vt:lpstr>
      <vt:lpstr>נזין את מספר הטלפון ונאשר את תנאי השימוש</vt:lpstr>
      <vt:lpstr>תקבלו SMS עם קוד רישום אותו יש להזין במסך</vt:lpstr>
      <vt:lpstr>כעת ניתן להתחיל לדווח</vt:lpstr>
      <vt:lpstr>השלמת דיווחים וסגירת חודש</vt:lpstr>
      <vt:lpstr>מצגת של PowerPoint‏</vt:lpstr>
      <vt:lpstr>תוכלו לבחור לעבור לחודש הקודם</vt:lpstr>
      <vt:lpstr>מצגת של PowerPoint‏</vt:lpstr>
      <vt:lpstr>בכל לחיצה ייפתח חלון להשלמת הדיווח ניתן גם למחוק את הדיווח שבוצע</vt:lpstr>
      <vt:lpstr>סגירת חודש באפליקציה: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כיצד לעבוד מהמחשב במערכת Clock2go</vt:lpstr>
      <vt:lpstr>מצגת של PowerPoint‏</vt:lpstr>
      <vt:lpstr>מצגת של PowerPoint‏</vt:lpstr>
      <vt:lpstr>מצגת של PowerPoint‏</vt:lpstr>
      <vt:lpstr>מצגת של PowerPoint‏</vt:lpstr>
      <vt:lpstr>בני/ות שירות - סגירת חודש </vt:lpstr>
      <vt:lpstr>בת שירות – העלאת מסמכים </vt:lpstr>
      <vt:lpstr> בני/ות שירות – העלאת מסמכים </vt:lpstr>
      <vt:lpstr>מצגת של PowerPoint‏</vt:lpstr>
      <vt:lpstr>מצגת של PowerPoint‏</vt:lpstr>
      <vt:lpstr>האזור האישי</vt:lpstr>
      <vt:lpstr>האזור האישי</vt:lpstr>
      <vt:lpstr>האזור האישי</vt:lpstr>
      <vt:lpstr>האזור האישי</vt:lpstr>
      <vt:lpstr>האזור האישי</vt:lpstr>
      <vt:lpstr>חתימה על הסכם </vt:lpstr>
      <vt:lpstr>חתימה על הסכם </vt:lpstr>
      <vt:lpstr>חתימה על הסכם </vt:lpstr>
      <vt:lpstr>חתימה על הסכם </vt:lpstr>
      <vt:lpstr>חתימה על הסכם </vt:lpstr>
      <vt:lpstr>חתימה על הסכם </vt:lpstr>
      <vt:lpstr>חתימה על הסכם </vt:lpstr>
      <vt:lpstr>חתימה על הסכם 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החוק למניעת הטרדה מינית </vt:lpstr>
      <vt:lpstr>מעשים המהווים הטרדה מינית </vt:lpstr>
      <vt:lpstr>מהי ה"לומדה"?  </vt:lpstr>
      <vt:lpstr>כיצד ניתן להיכנס ללומדה ?</vt:lpstr>
      <vt:lpstr>חשוב לדעת !</vt:lpstr>
      <vt:lpstr>קווי חירום לנפגעות ונפגעי תקיפה מינית </vt:lpstr>
      <vt:lpstr>מצגת של PowerPoint‏</vt:lpstr>
      <vt:lpstr>מצגת של PowerPoint‏</vt:lpstr>
      <vt:lpstr>דגשים לימי השירות הראשונים</vt:lpstr>
      <vt:lpstr>דגשים לימי השירות הראשונים</vt:lpstr>
      <vt:lpstr>דגשים לימי השירות הראשונים</vt:lpstr>
      <vt:lpstr>שיהיה בהצלחה!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עמותת שלומית</dc:title>
  <dc:creator>Yuval</dc:creator>
  <cp:lastModifiedBy>דקלה בר אורין</cp:lastModifiedBy>
  <cp:revision>317</cp:revision>
  <dcterms:created xsi:type="dcterms:W3CDTF">2016-08-07T13:26:51Z</dcterms:created>
  <dcterms:modified xsi:type="dcterms:W3CDTF">2019-08-01T11:50:25Z</dcterms:modified>
</cp:coreProperties>
</file>