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6"/>
  </p:notesMasterIdLst>
  <p:sldIdLst>
    <p:sldId id="265" r:id="rId2"/>
    <p:sldId id="283" r:id="rId3"/>
    <p:sldId id="311" r:id="rId4"/>
    <p:sldId id="284" r:id="rId5"/>
    <p:sldId id="308" r:id="rId6"/>
    <p:sldId id="309" r:id="rId7"/>
    <p:sldId id="310" r:id="rId8"/>
    <p:sldId id="307" r:id="rId9"/>
    <p:sldId id="312" r:id="rId10"/>
    <p:sldId id="313" r:id="rId11"/>
    <p:sldId id="314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28" r:id="rId34"/>
    <p:sldId id="329" r:id="rId35"/>
    <p:sldId id="330" r:id="rId36"/>
    <p:sldId id="363" r:id="rId37"/>
    <p:sldId id="364" r:id="rId38"/>
    <p:sldId id="365" r:id="rId39"/>
    <p:sldId id="361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57" r:id="rId61"/>
    <p:sldId id="362" r:id="rId62"/>
    <p:sldId id="360" r:id="rId63"/>
    <p:sldId id="358" r:id="rId64"/>
    <p:sldId id="35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75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819C0-2215-457D-BA14-DFF32ADD8BB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D9437-213A-4F17-92CE-7E64C7572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2341983"/>
            <a:ext cx="7935686" cy="1073021"/>
          </a:xfrm>
        </p:spPr>
        <p:txBody>
          <a:bodyPr anchor="ctr">
            <a:normAutofit/>
          </a:bodyPr>
          <a:lstStyle>
            <a:lvl1pPr algn="r">
              <a:defRPr sz="4400" b="1">
                <a:solidFill>
                  <a:srgbClr val="0081C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3602038"/>
            <a:ext cx="7935686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904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03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6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604" y="0"/>
            <a:ext cx="8853196" cy="82109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0081C7"/>
                </a:solidFill>
              </a:defRPr>
            </a:lvl1pPr>
            <a:lvl2pPr>
              <a:defRPr>
                <a:solidFill>
                  <a:srgbClr val="0081C7"/>
                </a:solidFill>
              </a:defRPr>
            </a:lvl2pPr>
            <a:lvl3pPr>
              <a:defRPr>
                <a:solidFill>
                  <a:srgbClr val="0081C7"/>
                </a:solidFill>
              </a:defRPr>
            </a:lvl3pPr>
            <a:lvl4pPr>
              <a:defRPr>
                <a:solidFill>
                  <a:srgbClr val="0081C7"/>
                </a:solidFill>
              </a:defRPr>
            </a:lvl4pPr>
            <a:lvl5pPr>
              <a:defRPr>
                <a:solidFill>
                  <a:srgbClr val="0081C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981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3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4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2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0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8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6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E9F6-2DEA-414F-991F-4ED77E59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8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/>
              <a:t>עמותה להפעלת מתנדבים לשירות לאומי - אזרחי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4E9F6-2DEA-414F-991F-4ED77E59B3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0bB2fjVyW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A3DF386-A821-4011-B98D-9F405394F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503" y="2341983"/>
            <a:ext cx="9126583" cy="1073021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מפגש הכנה לשירות – תשע"ט</a:t>
            </a:r>
          </a:p>
        </p:txBody>
      </p:sp>
    </p:spTree>
    <p:extLst>
      <p:ext uri="{BB962C8B-B14F-4D97-AF65-F5344CB8AC3E}">
        <p14:creationId xmlns:p14="http://schemas.microsoft.com/office/powerpoint/2010/main" val="730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A5AB561-DC29-4345-97C8-85569FB5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נכסות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/ים לחנות האפליקציה 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BE044FD-91C3-44A5-87D8-E5CCA20E1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5" y="1376544"/>
            <a:ext cx="2718481" cy="5420024"/>
          </a:xfrm>
          <a:prstGeom prst="rect">
            <a:avLst/>
          </a:prstGeom>
        </p:spPr>
      </p:pic>
      <p:pic>
        <p:nvPicPr>
          <p:cNvPr id="6" name="Picture 2" descr="C:\Documents and Settings\hosech10\Desktop\לוגו.jpg">
            <a:extLst>
              <a:ext uri="{FF2B5EF4-FFF2-40B4-BE49-F238E27FC236}">
                <a16:creationId xmlns:a16="http://schemas.microsoft.com/office/drawing/2014/main" id="{793C35E6-ACA8-4A2B-B5E0-3E740B20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406"/>
            <a:ext cx="1382574" cy="1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google play icon">
            <a:extLst>
              <a:ext uri="{FF2B5EF4-FFF2-40B4-BE49-F238E27FC236}">
                <a16:creationId xmlns:a16="http://schemas.microsoft.com/office/drawing/2014/main" id="{26C1396F-D1A1-4408-B895-F8FA9F2F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66" y="3092114"/>
            <a:ext cx="1112641" cy="11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3F512E09-0008-41BA-8D20-F409FE05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46" y="3160684"/>
            <a:ext cx="975500" cy="9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1309E600-0D69-40E1-B53A-737A5E1C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25" y="3716134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72FF09-1D4D-4536-8BDE-5AE0A9BF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מקישות/ים בחיפוש </a:t>
            </a:r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Clock2go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58A8531-E097-4257-AEC1-AACB9126C9EF}"/>
              </a:ext>
            </a:extLst>
          </p:cNvPr>
          <p:cNvSpPr/>
          <p:nvPr/>
        </p:nvSpPr>
        <p:spPr>
          <a:xfrm>
            <a:off x="6006169" y="1988840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40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1017B3FD-96BE-444C-992F-2A255BCF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pic>
        <p:nvPicPr>
          <p:cNvPr id="6" name="Picture 2" descr="C:\Documents and Settings\hosech10\Desktop\לוגו.jpg">
            <a:extLst>
              <a:ext uri="{FF2B5EF4-FFF2-40B4-BE49-F238E27FC236}">
                <a16:creationId xmlns:a16="http://schemas.microsoft.com/office/drawing/2014/main" id="{FF0F98F2-A98D-4F3E-B6DD-A2584A40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69" y="5556406"/>
            <a:ext cx="1382574" cy="1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31975BA-040F-42E3-8CEC-3CE33D488CD0" descr="531975BA-040F-42E3-8CEC-3CE33D488CD0">
            <a:extLst>
              <a:ext uri="{FF2B5EF4-FFF2-40B4-BE49-F238E27FC236}">
                <a16:creationId xmlns:a16="http://schemas.microsoft.com/office/drawing/2014/main" id="{D70794BD-2DBE-4F46-80F8-2845FBD9D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 bwMode="auto">
          <a:xfrm>
            <a:off x="3287688" y="1805920"/>
            <a:ext cx="2434217" cy="385532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8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A9DD3B8-CED6-4F4D-AF23-6CC2A0E8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נכסות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/ים לאפליקציה</a:t>
            </a:r>
          </a:p>
        </p:txBody>
      </p:sp>
      <p:pic>
        <p:nvPicPr>
          <p:cNvPr id="4" name="Picture 2" descr="C:\Documents and Settings\hosech10\Desktop\לוגו.jpg">
            <a:extLst>
              <a:ext uri="{FF2B5EF4-FFF2-40B4-BE49-F238E27FC236}">
                <a16:creationId xmlns:a16="http://schemas.microsoft.com/office/drawing/2014/main" id="{65C099D5-3511-49DF-B31D-272D84C03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66" y="2852936"/>
            <a:ext cx="1382574" cy="1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ABB53BF-E5A8-466E-9467-CF6F41659389}"/>
              </a:ext>
            </a:extLst>
          </p:cNvPr>
          <p:cNvSpPr/>
          <p:nvPr/>
        </p:nvSpPr>
        <p:spPr>
          <a:xfrm>
            <a:off x="3215680" y="1772816"/>
            <a:ext cx="2520280" cy="396044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46394657-070E-4461-A161-6F3137755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pic>
        <p:nvPicPr>
          <p:cNvPr id="8" name="Picture 2" descr="C:\Documents and Settings\hosech10\Desktop\לוגו.jpg">
            <a:extLst>
              <a:ext uri="{FF2B5EF4-FFF2-40B4-BE49-F238E27FC236}">
                <a16:creationId xmlns:a16="http://schemas.microsoft.com/office/drawing/2014/main" id="{93833A30-3DD9-486C-A166-4E0F0E7CF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69" y="5556406"/>
            <a:ext cx="1382574" cy="1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9E8F8F5D-B2CF-4E63-A968-C8415D9AF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7" y="1988841"/>
            <a:ext cx="700959" cy="689713"/>
          </a:xfrm>
          <a:prstGeom prst="rect">
            <a:avLst/>
          </a:prstGeom>
        </p:spPr>
      </p:pic>
      <p:pic>
        <p:nvPicPr>
          <p:cNvPr id="10" name="Picture 2" descr="Hand, Right, Point, Upwards, Finger, Thumb, Pointing">
            <a:extLst>
              <a:ext uri="{FF2B5EF4-FFF2-40B4-BE49-F238E27FC236}">
                <a16:creationId xmlns:a16="http://schemas.microsoft.com/office/drawing/2014/main" id="{4FAD0840-0A00-48C3-844E-5A43456F1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44" y="2335423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3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D3F6AA-7700-4B90-8881-94E55D0AE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0"/>
            <a:ext cx="9412722" cy="821094"/>
          </a:xfrm>
        </p:spPr>
        <p:txBody>
          <a:bodyPr>
            <a:normAutofit fontScale="90000"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במידה והמכשיר מבקש לאשר מיקום/לתת אמון </a:t>
            </a:r>
            <a:b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יש לאפשר. 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F60EF65E-55CE-4654-920C-88E4BB2D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31E8AD78-19C1-4F02-AC7A-45851D43837D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Documents and Settings\hosech10\Desktop\לוגו.jpg">
            <a:extLst>
              <a:ext uri="{FF2B5EF4-FFF2-40B4-BE49-F238E27FC236}">
                <a16:creationId xmlns:a16="http://schemas.microsoft.com/office/drawing/2014/main" id="{3E229E70-32F6-44D1-8A86-5BB530E7D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25" y="2708920"/>
            <a:ext cx="1382574" cy="1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F2673C2-A9F7-4D22-B6B9-AAB7FD4734B1" descr="1F2673C2-A9F7-4D22-B6B9-AAB7FD4734B1">
            <a:extLst>
              <a:ext uri="{FF2B5EF4-FFF2-40B4-BE49-F238E27FC236}">
                <a16:creationId xmlns:a16="http://schemas.microsoft.com/office/drawing/2014/main" id="{152A7788-09A1-42A5-8BF5-B8092EEB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72" y="1628800"/>
            <a:ext cx="2520280" cy="410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557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3B52D3-D983-49FE-AAE1-64249F0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בוחרות/ים שפה 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2E3A834-C06E-4CA2-BAF9-77465B8E8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FA43EB59-14E3-4C44-BD67-6AAB2314D22E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Documents and Settings\hosech10\Desktop\לוגו.jpg">
            <a:extLst>
              <a:ext uri="{FF2B5EF4-FFF2-40B4-BE49-F238E27FC236}">
                <a16:creationId xmlns:a16="http://schemas.microsoft.com/office/drawing/2014/main" id="{AB26A0C5-2EC7-4640-B48D-B45AE372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25" y="2708920"/>
            <a:ext cx="1382574" cy="1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2F171448-4300-4B4D-8992-2217249F0A12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804329E9-0239-4B46-AA06-A2A3F6A37030" descr="804329E9-0239-4B46-AA06-A2A3F6A37030">
            <a:extLst>
              <a:ext uri="{FF2B5EF4-FFF2-40B4-BE49-F238E27FC236}">
                <a16:creationId xmlns:a16="http://schemas.microsoft.com/office/drawing/2014/main" id="{378D34E5-01BE-4AD5-993C-B14300F5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72" y="1630614"/>
            <a:ext cx="2520280" cy="446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716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21DA04-3974-4AEE-A8DE-BF967710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7" y="0"/>
            <a:ext cx="9720943" cy="821094"/>
          </a:xfrm>
        </p:spPr>
        <p:txBody>
          <a:bodyPr>
            <a:normAutofit fontScale="90000"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נזין את מספר הטלפון ונאשר את תנאי השימוש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9BF1C78B-653E-4277-B073-315E79390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22CF53F-FE22-4C02-97B3-C7D8EE0C6598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Documents and Settings\hosech10\Desktop\לוגו.jpg">
            <a:extLst>
              <a:ext uri="{FF2B5EF4-FFF2-40B4-BE49-F238E27FC236}">
                <a16:creationId xmlns:a16="http://schemas.microsoft.com/office/drawing/2014/main" id="{DD71CAB0-03C0-420C-93B5-35C08DE3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25" y="2708920"/>
            <a:ext cx="1382574" cy="1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2CE58FE3-AB3F-4999-A4F1-95E34ACB4F90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731D017E-EA50-48D6-8E5C-5679208AA013" descr="731D017E-EA50-48D6-8E5C-5679208AA013">
            <a:extLst>
              <a:ext uri="{FF2B5EF4-FFF2-40B4-BE49-F238E27FC236}">
                <a16:creationId xmlns:a16="http://schemas.microsoft.com/office/drawing/2014/main" id="{1964FA0B-D3E2-48C9-B5BF-B69998DC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88" y="1628801"/>
            <a:ext cx="2511048" cy="446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13969675-007A-4A3D-97AE-1C1E4B57FCFD}"/>
              </a:ext>
            </a:extLst>
          </p:cNvPr>
          <p:cNvSpPr/>
          <p:nvPr/>
        </p:nvSpPr>
        <p:spPr>
          <a:xfrm>
            <a:off x="3359696" y="2279471"/>
            <a:ext cx="224247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0528999999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01A7CE8B-D27D-4232-8B44-90BA358222D9}"/>
              </a:ext>
            </a:extLst>
          </p:cNvPr>
          <p:cNvSpPr/>
          <p:nvPr/>
        </p:nvSpPr>
        <p:spPr>
          <a:xfrm>
            <a:off x="5290555" y="2708920"/>
            <a:ext cx="389747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he-IL" i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4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BE6A46-E2E0-4BA5-B03F-BD7A60DB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3" y="0"/>
            <a:ext cx="9334345" cy="821094"/>
          </a:xfrm>
        </p:spPr>
        <p:txBody>
          <a:bodyPr>
            <a:normAutofit fontScale="90000"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תקבלו </a:t>
            </a:r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SMS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עם קוד רישום אותו יש להזין במסך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7DBD621F-D50B-43D9-A941-D461B6F79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06BAE3F-2890-4C7A-A4C0-8352294ED69E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Documents and Settings\hosech10\Desktop\לוגו.jpg">
            <a:extLst>
              <a:ext uri="{FF2B5EF4-FFF2-40B4-BE49-F238E27FC236}">
                <a16:creationId xmlns:a16="http://schemas.microsoft.com/office/drawing/2014/main" id="{B2D2CD91-CB67-4EEE-A2E2-77FA9AD9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25" y="2708920"/>
            <a:ext cx="1382574" cy="1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9B4382E2-EAC7-413F-9530-FEA6690666B0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ACC0A8FB-AD7C-41A6-A14D-705302A128F9" descr="ACC0A8FB-AD7C-41A6-A14D-705302A128F9">
            <a:extLst>
              <a:ext uri="{FF2B5EF4-FFF2-40B4-BE49-F238E27FC236}">
                <a16:creationId xmlns:a16="http://schemas.microsoft.com/office/drawing/2014/main" id="{62037634-0544-4C83-B467-478C42A9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05" y="1628800"/>
            <a:ext cx="247861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278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29552C-DCBD-47B0-9B39-40E4F4BD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כעת ניתן להתחיל לדווח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DD2EFB16-A7B3-4301-9FB9-337E5FECD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0212618B-5B73-4A00-80E1-767D346C8AF6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EEE15AC-FB2B-4233-992C-68B0B7CA0EF9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EBDC5EF9-871E-41CE-AA1F-3CBB0C6FF107" descr="EBDC5EF9-871E-41CE-AA1F-3CBB0C6FF107">
            <a:extLst>
              <a:ext uri="{FF2B5EF4-FFF2-40B4-BE49-F238E27FC236}">
                <a16:creationId xmlns:a16="http://schemas.microsoft.com/office/drawing/2014/main" id="{E7BCF5D1-7125-4538-BAFA-60372050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20" y="1556793"/>
            <a:ext cx="2525185" cy="440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7BEF155A-485F-43AC-B4D3-5086DFD3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9" y="3380905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, Right, Point, Upwards, Finger, Thumb, Pointing">
            <a:extLst>
              <a:ext uri="{FF2B5EF4-FFF2-40B4-BE49-F238E27FC236}">
                <a16:creationId xmlns:a16="http://schemas.microsoft.com/office/drawing/2014/main" id="{3980A778-A1DF-410D-B1A5-B92C47E4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3413028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EBDC5EF9-871E-41CE-AA1F-3CBB0C6FF107" descr="EBDC5EF9-871E-41CE-AA1F-3CBB0C6FF107">
            <a:extLst>
              <a:ext uri="{FF2B5EF4-FFF2-40B4-BE49-F238E27FC236}">
                <a16:creationId xmlns:a16="http://schemas.microsoft.com/office/drawing/2014/main" id="{B52F0C00-EF96-4E12-8022-75EC620DD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17084" r="37199" b="77772"/>
          <a:stretch/>
        </p:blipFill>
        <p:spPr bwMode="auto">
          <a:xfrm>
            <a:off x="3441630" y="2022728"/>
            <a:ext cx="1296144" cy="22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0F5DBEFF-483F-40B1-8D05-093BFC10FA21}"/>
              </a:ext>
            </a:extLst>
          </p:cNvPr>
          <p:cNvSpPr/>
          <p:nvPr/>
        </p:nvSpPr>
        <p:spPr>
          <a:xfrm>
            <a:off x="4476597" y="3129674"/>
            <a:ext cx="590563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0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את הדיווח היומי תוכלו לראות כאן:</a:t>
            </a:r>
          </a:p>
        </p:txBody>
      </p:sp>
    </p:spTree>
    <p:extLst>
      <p:ext uri="{BB962C8B-B14F-4D97-AF65-F5344CB8AC3E}">
        <p14:creationId xmlns:p14="http://schemas.microsoft.com/office/powerpoint/2010/main" val="30617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96A22C-D49A-4A02-A6FA-1D224FB1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5888"/>
            <a:ext cx="8077200" cy="821094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השלמת דיווחים וסגירת חודש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C95793FF-7026-40CA-943C-31A8E5F83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-1335325"/>
            <a:ext cx="3942617" cy="7860669"/>
          </a:xfrm>
          <a:prstGeom prst="rect">
            <a:avLst/>
          </a:prstGeom>
        </p:spPr>
      </p:pic>
      <p:pic>
        <p:nvPicPr>
          <p:cNvPr id="5" name="EBDC5EF9-871E-41CE-AA1F-3CBB0C6FF107" descr="EBDC5EF9-871E-41CE-AA1F-3CBB0C6FF107">
            <a:extLst>
              <a:ext uri="{FF2B5EF4-FFF2-40B4-BE49-F238E27FC236}">
                <a16:creationId xmlns:a16="http://schemas.microsoft.com/office/drawing/2014/main" id="{578B2545-7308-4C28-9E9E-B23234B0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72" y="-486999"/>
            <a:ext cx="3662280" cy="63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80214DA0-2D83-481C-88DF-00245A73592D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2712AF8-66CA-46B3-B99B-66759702DE66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615BA470-70E6-4F84-837C-21EB4BE1307F}"/>
              </a:ext>
            </a:extLst>
          </p:cNvPr>
          <p:cNvSpPr/>
          <p:nvPr/>
        </p:nvSpPr>
        <p:spPr>
          <a:xfrm>
            <a:off x="3098269" y="3220521"/>
            <a:ext cx="590563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נכנסים לדוחות שלי</a:t>
            </a:r>
          </a:p>
        </p:txBody>
      </p:sp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AFC6A1C1-4856-4435-AF60-6A3836033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73384" y="3869343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BDC5EF9-871E-41CE-AA1F-3CBB0C6FF107" descr="EBDC5EF9-871E-41CE-AA1F-3CBB0C6FF107">
            <a:extLst>
              <a:ext uri="{FF2B5EF4-FFF2-40B4-BE49-F238E27FC236}">
                <a16:creationId xmlns:a16="http://schemas.microsoft.com/office/drawing/2014/main" id="{53107294-36F6-4702-815F-55EAD0632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18196" r="34905" b="78420"/>
          <a:stretch/>
        </p:blipFill>
        <p:spPr bwMode="auto">
          <a:xfrm>
            <a:off x="2423592" y="260648"/>
            <a:ext cx="1872208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9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55C8E50-91C0-4669-AE56-005433A54B4C" descr="655C8E50-91C0-4669-AE56-005433A54B4C">
            <a:extLst>
              <a:ext uri="{FF2B5EF4-FFF2-40B4-BE49-F238E27FC236}">
                <a16:creationId xmlns:a16="http://schemas.microsoft.com/office/drawing/2014/main" id="{D51E2CB7-26F4-4C0F-8A68-00C377AE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88" y="1617937"/>
            <a:ext cx="2523966" cy="44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D395C9A0-A94C-406E-86F5-C97BD89BE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641F3E5B-3693-4F72-808B-966DEA0E3940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45DF549-F0ED-4CBC-8FBE-63643EBA9B02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B926B8F5-C507-4FCA-A1AE-08197E63850A}"/>
              </a:ext>
            </a:extLst>
          </p:cNvPr>
          <p:cNvSpPr/>
          <p:nvPr/>
        </p:nvSpPr>
        <p:spPr>
          <a:xfrm>
            <a:off x="4476597" y="3129674"/>
            <a:ext cx="590563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נכנסים להשלמת דיווחים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979457BC-B74D-4F76-8A5A-1E32C51ABACA}"/>
              </a:ext>
            </a:extLst>
          </p:cNvPr>
          <p:cNvSpPr/>
          <p:nvPr/>
        </p:nvSpPr>
        <p:spPr>
          <a:xfrm>
            <a:off x="3912392" y="4170412"/>
            <a:ext cx="1210159" cy="266700"/>
          </a:xfrm>
          <a:prstGeom prst="roundRect">
            <a:avLst/>
          </a:prstGeom>
          <a:solidFill>
            <a:srgbClr val="0B6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050" b="1" dirty="0">
                <a:solidFill>
                  <a:srgbClr val="E7EBEE"/>
                </a:solidFill>
              </a:rPr>
              <a:t>השלמת דיווחים</a:t>
            </a:r>
          </a:p>
        </p:txBody>
      </p:sp>
      <p:pic>
        <p:nvPicPr>
          <p:cNvPr id="10" name="Picture 2" descr="Hand, Right, Point, Upwards, Finger, Thumb, Pointing">
            <a:extLst>
              <a:ext uri="{FF2B5EF4-FFF2-40B4-BE49-F238E27FC236}">
                <a16:creationId xmlns:a16="http://schemas.microsoft.com/office/drawing/2014/main" id="{58E80245-C4DB-43DE-8255-8F5C36EB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33" y="4437112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5253A43-FDE2-4852-936F-470C7E5E8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97" y="1420676"/>
            <a:ext cx="10724606" cy="38305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e-IL" sz="72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ברוכות/ים הבאות/ים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sz="72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לעמותת שלומית ! </a:t>
            </a:r>
          </a:p>
        </p:txBody>
      </p:sp>
    </p:spTree>
    <p:extLst>
      <p:ext uri="{BB962C8B-B14F-4D97-AF65-F5344CB8AC3E}">
        <p14:creationId xmlns:p14="http://schemas.microsoft.com/office/powerpoint/2010/main" val="1980801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873074-748F-4647-A9B4-438DBDF9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תוכלו לבחור לעבור לחודש הקודם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15DC573-0E6D-45D0-8EC9-B92728FE00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/>
          <a:stretch/>
        </p:blipFill>
        <p:spPr>
          <a:xfrm>
            <a:off x="3336461" y="2395628"/>
            <a:ext cx="5546053" cy="331236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3A980926-38DA-426A-A5A4-49585C66B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9517" y="285337"/>
            <a:ext cx="3617979" cy="7565892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755C8B20-AABE-492F-A47D-1150405E7C5D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E9A59366-306D-4F47-B98D-8DF19354E85E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EF3E5FC6-BAE8-491C-8B1F-CFE4187E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7863" y="1851419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724F175-8DC1-4F35-8E9F-DA19E585B5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"/>
          <a:stretch/>
        </p:blipFill>
        <p:spPr>
          <a:xfrm>
            <a:off x="3570905" y="2366459"/>
            <a:ext cx="5567667" cy="3287106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0890CAE-7EFD-4894-ADCC-853394792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7549" y="230908"/>
            <a:ext cx="3617979" cy="7565892"/>
          </a:xfrm>
          <a:prstGeom prst="rect">
            <a:avLst/>
          </a:prstGeom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E853B9F4-09BB-44E8-8F8D-5A622716CC8F}"/>
              </a:ext>
            </a:extLst>
          </p:cNvPr>
          <p:cNvSpPr/>
          <p:nvPr/>
        </p:nvSpPr>
        <p:spPr>
          <a:xfrm>
            <a:off x="1950492" y="709995"/>
            <a:ext cx="828189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תוכלו ללחוץ על דיווח ולתקן אותו</a:t>
            </a:r>
          </a:p>
          <a:p>
            <a:pPr algn="r" rtl="1"/>
            <a:r>
              <a:rPr lang="he-IL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תוכלו ללחוץ על קובייה ורודה ולהוסיף דיווח</a:t>
            </a:r>
          </a:p>
          <a:p>
            <a:pPr algn="r" rtl="1"/>
            <a:r>
              <a:rPr lang="he-IL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 לב – יש להקפיד על זוגות דיווחים לפני סגירת חודש</a:t>
            </a:r>
          </a:p>
        </p:txBody>
      </p:sp>
      <p:pic>
        <p:nvPicPr>
          <p:cNvPr id="7" name="Picture 2" descr="Hand, Right, Point, Upwards, Finger, Thumb, Pointing">
            <a:extLst>
              <a:ext uri="{FF2B5EF4-FFF2-40B4-BE49-F238E27FC236}">
                <a16:creationId xmlns:a16="http://schemas.microsoft.com/office/drawing/2014/main" id="{5EE69D83-D53D-424A-9E18-87D0F530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1931" y="2517617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nd, Right, Point, Upwards, Finger, Thumb, Pointing">
            <a:extLst>
              <a:ext uri="{FF2B5EF4-FFF2-40B4-BE49-F238E27FC236}">
                <a16:creationId xmlns:a16="http://schemas.microsoft.com/office/drawing/2014/main" id="{EE5B2400-7142-4ED6-8E0C-4DC3C1F81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1930" y="3707731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4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5BBF39-0C25-4684-80C9-7F9B8BFE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בכל לחיצה ייפתח חלון להשלמת הדיווח</a:t>
            </a:r>
            <a:b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ניתן גם למחוק את הדיווח שבוצע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27E648-261C-4BAC-83EF-AE7C9875DC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"/>
          <a:stretch/>
        </p:blipFill>
        <p:spPr>
          <a:xfrm>
            <a:off x="3642914" y="1790395"/>
            <a:ext cx="5567667" cy="3287106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59D7725-B53F-452F-898E-C4AE987B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9558" y="-345156"/>
            <a:ext cx="3617979" cy="7565892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017319D-5755-422E-A356-E66B03EDF537}"/>
              </a:ext>
            </a:extLst>
          </p:cNvPr>
          <p:cNvSpPr/>
          <p:nvPr/>
        </p:nvSpPr>
        <p:spPr>
          <a:xfrm>
            <a:off x="6469529" y="2513200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D3DC6C1-5267-4BBB-A8BC-3DF732B64485}"/>
              </a:ext>
            </a:extLst>
          </p:cNvPr>
          <p:cNvSpPr/>
          <p:nvPr/>
        </p:nvSpPr>
        <p:spPr>
          <a:xfrm>
            <a:off x="6600057" y="2153160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F334A0AF-1202-4106-BAA5-64FC84C1C8E8" descr="F334A0AF-1202-4106-BAA5-64FC84C1C8E8">
            <a:extLst>
              <a:ext uri="{FF2B5EF4-FFF2-40B4-BE49-F238E27FC236}">
                <a16:creationId xmlns:a16="http://schemas.microsoft.com/office/drawing/2014/main" id="{A3C84A8C-9C3B-457A-828E-C6F271D89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7" t="6028" r="23794" b="39688"/>
          <a:stretch/>
        </p:blipFill>
        <p:spPr bwMode="auto">
          <a:xfrm>
            <a:off x="4336915" y="2275696"/>
            <a:ext cx="4385399" cy="2497242"/>
          </a:xfrm>
          <a:prstGeom prst="roundRect">
            <a:avLst>
              <a:gd name="adj" fmla="val 3921"/>
            </a:avLst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and, Right, Point, Upwards, Finger, Thumb, Pointing">
            <a:extLst>
              <a:ext uri="{FF2B5EF4-FFF2-40B4-BE49-F238E27FC236}">
                <a16:creationId xmlns:a16="http://schemas.microsoft.com/office/drawing/2014/main" id="{E4FFC986-2027-4BB3-9358-2FF79D2A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03" y="3966487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nd, Right, Point, Upwards, Finger, Thumb, Pointing">
            <a:extLst>
              <a:ext uri="{FF2B5EF4-FFF2-40B4-BE49-F238E27FC236}">
                <a16:creationId xmlns:a16="http://schemas.microsoft.com/office/drawing/2014/main" id="{85683542-5938-42B3-9AFB-C98D30D4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4634" y="1913054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797C03-BA35-4E65-869B-933D4F06C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סגירת חודש באפליקציה: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33B376D-C0C3-4358-A2A2-ED9CE8454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/>
          <a:stretch/>
        </p:blipFill>
        <p:spPr>
          <a:xfrm>
            <a:off x="3336461" y="2395628"/>
            <a:ext cx="5546053" cy="331236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51ADBD37-331E-47F3-A464-B907E2947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9517" y="285338"/>
            <a:ext cx="3617979" cy="7565892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9F63BF46-1D92-4939-9E81-2CD5D032EC79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63022DC-D3F4-477C-A8C9-AABA3BB6ECD5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5ADAB56F-B4BB-43EC-96A4-80FC314C20A1}"/>
              </a:ext>
            </a:extLst>
          </p:cNvPr>
          <p:cNvSpPr/>
          <p:nvPr/>
        </p:nvSpPr>
        <p:spPr>
          <a:xfrm>
            <a:off x="2698236" y="667436"/>
            <a:ext cx="763382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יש לוודא שאתם נמצאים בחודש הרצוי – הקודם או הנוכחי</a:t>
            </a:r>
          </a:p>
        </p:txBody>
      </p:sp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46A3CCB4-8705-4F8E-8D5B-F51A2A77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52" y="3194587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6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714FD9E3-2D0F-4DA7-A213-AA5A87430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/>
          <a:stretch/>
        </p:blipFill>
        <p:spPr>
          <a:xfrm>
            <a:off x="3642914" y="1790396"/>
            <a:ext cx="5567667" cy="3290755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DDC2E214-40D5-4CC6-AEBA-FEED5FA27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2497" y="-347174"/>
            <a:ext cx="3617979" cy="7565892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819DD1C2-EC7F-4B93-BDDE-02AD9F2DE94D}"/>
              </a:ext>
            </a:extLst>
          </p:cNvPr>
          <p:cNvSpPr/>
          <p:nvPr/>
        </p:nvSpPr>
        <p:spPr>
          <a:xfrm>
            <a:off x="6469529" y="2513200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E63D1E93-C5A3-48AD-BA3E-65378AA1CB4E}"/>
              </a:ext>
            </a:extLst>
          </p:cNvPr>
          <p:cNvSpPr/>
          <p:nvPr/>
        </p:nvSpPr>
        <p:spPr>
          <a:xfrm>
            <a:off x="6600057" y="2153160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F50E06DC-4611-4947-80E3-797FC82D73EF}"/>
              </a:ext>
            </a:extLst>
          </p:cNvPr>
          <p:cNvSpPr/>
          <p:nvPr/>
        </p:nvSpPr>
        <p:spPr>
          <a:xfrm>
            <a:off x="2693206" y="493802"/>
            <a:ext cx="828189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יש למלא מייל וטלפון נייד של המעסיק</a:t>
            </a:r>
          </a:p>
          <a:p>
            <a:pPr algn="r" rtl="1"/>
            <a:r>
              <a:rPr lang="he-IL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וללחוץ על </a:t>
            </a:r>
            <a:r>
              <a:rPr lang="he-IL" sz="2800" b="1" dirty="0">
                <a:solidFill>
                  <a:srgbClr val="11C23B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סגור חודש</a:t>
            </a:r>
          </a:p>
        </p:txBody>
      </p:sp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2F63EE21-356C-46D0-B6EC-4FF5EFB6A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29" y="4337279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, Right, Point, Upwards, Finger, Thumb, Pointing">
            <a:extLst>
              <a:ext uri="{FF2B5EF4-FFF2-40B4-BE49-F238E27FC236}">
                <a16:creationId xmlns:a16="http://schemas.microsoft.com/office/drawing/2014/main" id="{9C3F71F6-6580-4DBC-B35F-DE2920F7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4638" y="2067442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D1D0CEED-F5BE-4F95-B953-94F59313F5CD}"/>
              </a:ext>
            </a:extLst>
          </p:cNvPr>
          <p:cNvSpPr/>
          <p:nvPr/>
        </p:nvSpPr>
        <p:spPr>
          <a:xfrm>
            <a:off x="6856494" y="2988330"/>
            <a:ext cx="1210159" cy="266700"/>
          </a:xfrm>
          <a:prstGeom prst="roundRect">
            <a:avLst/>
          </a:prstGeom>
          <a:solidFill>
            <a:srgbClr val="E7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1400" dirty="0">
                <a:solidFill>
                  <a:srgbClr val="111212"/>
                </a:solidFill>
                <a:latin typeface="Bahnschrift" panose="020B0502040204020203" pitchFamily="34" charset="0"/>
              </a:rPr>
              <a:t>כתובת מייל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9C4A8AC6-FA23-4DB7-A2AE-E063628FD15E}"/>
              </a:ext>
            </a:extLst>
          </p:cNvPr>
          <p:cNvSpPr/>
          <p:nvPr/>
        </p:nvSpPr>
        <p:spPr>
          <a:xfrm>
            <a:off x="6600056" y="3302422"/>
            <a:ext cx="1466596" cy="266700"/>
          </a:xfrm>
          <a:prstGeom prst="roundRect">
            <a:avLst/>
          </a:prstGeom>
          <a:solidFill>
            <a:srgbClr val="E7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1400" dirty="0">
                <a:solidFill>
                  <a:srgbClr val="111212"/>
                </a:solidFill>
                <a:latin typeface="Bahnschrift" panose="020B0502040204020203" pitchFamily="34" charset="0"/>
              </a:rPr>
              <a:t>טלפון נייד</a:t>
            </a:r>
          </a:p>
        </p:txBody>
      </p:sp>
    </p:spTree>
    <p:extLst>
      <p:ext uri="{BB962C8B-B14F-4D97-AF65-F5344CB8AC3E}">
        <p14:creationId xmlns:p14="http://schemas.microsoft.com/office/powerpoint/2010/main" val="41859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6A06AF6-47DF-4207-A96C-BFFA2CD4C9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/>
          <a:stretch/>
        </p:blipFill>
        <p:spPr>
          <a:xfrm>
            <a:off x="3642913" y="1772816"/>
            <a:ext cx="5528776" cy="330833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53674FB2-46B3-4D5C-B23F-E717554D9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2497" y="-347174"/>
            <a:ext cx="3617979" cy="7565892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DDC5C340-01E2-4C5F-B5A9-78C369A9FC5C}"/>
              </a:ext>
            </a:extLst>
          </p:cNvPr>
          <p:cNvSpPr/>
          <p:nvPr/>
        </p:nvSpPr>
        <p:spPr>
          <a:xfrm>
            <a:off x="6600057" y="2595006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F4E55E9-B84A-4307-B346-874E7BFFEC6C}"/>
              </a:ext>
            </a:extLst>
          </p:cNvPr>
          <p:cNvSpPr/>
          <p:nvPr/>
        </p:nvSpPr>
        <p:spPr>
          <a:xfrm>
            <a:off x="6600057" y="2153160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D8D0AE83-5526-420C-89C8-A6C841843CC0}"/>
              </a:ext>
            </a:extLst>
          </p:cNvPr>
          <p:cNvSpPr/>
          <p:nvPr/>
        </p:nvSpPr>
        <p:spPr>
          <a:xfrm>
            <a:off x="2328582" y="513893"/>
            <a:ext cx="828189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לאחר הסגירה– </a:t>
            </a:r>
            <a:r>
              <a:rPr lang="he-IL" sz="28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החודש יהיה נעול לעדכונים</a:t>
            </a:r>
          </a:p>
        </p:txBody>
      </p:sp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9A292663-F679-4E60-8A20-A01607E9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5622" y="1868254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4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EDA43426-98F3-456E-9560-910CB41E2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-1335325"/>
            <a:ext cx="3942617" cy="7860669"/>
          </a:xfrm>
          <a:prstGeom prst="rect">
            <a:avLst/>
          </a:prstGeom>
        </p:spPr>
      </p:pic>
      <p:pic>
        <p:nvPicPr>
          <p:cNvPr id="5" name="EBDC5EF9-871E-41CE-AA1F-3CBB0C6FF107" descr="EBDC5EF9-871E-41CE-AA1F-3CBB0C6FF107">
            <a:extLst>
              <a:ext uri="{FF2B5EF4-FFF2-40B4-BE49-F238E27FC236}">
                <a16:creationId xmlns:a16="http://schemas.microsoft.com/office/drawing/2014/main" id="{395E0A85-C995-4710-8A51-1F4B4A1B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72" y="-486999"/>
            <a:ext cx="3662280" cy="63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85B38A88-02C1-46A1-8CF6-DF41FE2F8849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EF9DD8B1-6655-418B-A0A9-6E35E1DB8797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C2F13A2-A396-43BB-9F6E-938C5B690E65}"/>
              </a:ext>
            </a:extLst>
          </p:cNvPr>
          <p:cNvSpPr/>
          <p:nvPr/>
        </p:nvSpPr>
        <p:spPr>
          <a:xfrm>
            <a:off x="3654406" y="3188731"/>
            <a:ext cx="590563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נכנסים לדיווחים נוספים</a:t>
            </a:r>
          </a:p>
        </p:txBody>
      </p:sp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5D479F44-ADB9-4D76-8FBD-1C6FBDE7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98363" y="3838735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BDC5EF9-871E-41CE-AA1F-3CBB0C6FF107" descr="EBDC5EF9-871E-41CE-AA1F-3CBB0C6FF107">
            <a:extLst>
              <a:ext uri="{FF2B5EF4-FFF2-40B4-BE49-F238E27FC236}">
                <a16:creationId xmlns:a16="http://schemas.microsoft.com/office/drawing/2014/main" id="{91AAF0F5-CB31-4154-BC7D-01EF22500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18196" r="34905" b="78420"/>
          <a:stretch/>
        </p:blipFill>
        <p:spPr bwMode="auto">
          <a:xfrm>
            <a:off x="2423592" y="260648"/>
            <a:ext cx="1872208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DB4CAE06-BE10-47CF-A346-8CB856833697}"/>
              </a:ext>
            </a:extLst>
          </p:cNvPr>
          <p:cNvSpPr/>
          <p:nvPr/>
        </p:nvSpPr>
        <p:spPr>
          <a:xfrm>
            <a:off x="3810598" y="1324389"/>
            <a:ext cx="6750873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40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הוספת היעדרות</a:t>
            </a:r>
          </a:p>
          <a:p>
            <a:pPr algn="r" rtl="1"/>
            <a:r>
              <a:rPr lang="he-IL" sz="40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וצילום מסמכים</a:t>
            </a:r>
          </a:p>
        </p:txBody>
      </p:sp>
    </p:spTree>
    <p:extLst>
      <p:ext uri="{BB962C8B-B14F-4D97-AF65-F5344CB8AC3E}">
        <p14:creationId xmlns:p14="http://schemas.microsoft.com/office/powerpoint/2010/main" val="60160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0F4FC3-B52B-4B7A-9009-B3D0A08A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9E9251F-ED5E-4BAC-88E2-0853C7A0FBA9" descr="C9E9251F-ED5E-4BAC-88E2-0853C7A0FBA9">
            <a:extLst>
              <a:ext uri="{FF2B5EF4-FFF2-40B4-BE49-F238E27FC236}">
                <a16:creationId xmlns:a16="http://schemas.microsoft.com/office/drawing/2014/main" id="{A88D991E-F885-434B-9AFC-32A5AF3A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14" y="1628800"/>
            <a:ext cx="2418524" cy="43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CE5AC6F-BDBF-4376-9FD4-B50CC58F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68" y="1153761"/>
            <a:ext cx="2718481" cy="5420024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FAD861D-C77F-47BA-BFAC-248E3F41C1DD}"/>
              </a:ext>
            </a:extLst>
          </p:cNvPr>
          <p:cNvSpPr/>
          <p:nvPr/>
        </p:nvSpPr>
        <p:spPr>
          <a:xfrm>
            <a:off x="3931541" y="971916"/>
            <a:ext cx="763382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40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בוחרים סוג היעדרות</a:t>
            </a:r>
          </a:p>
        </p:txBody>
      </p:sp>
      <p:pic>
        <p:nvPicPr>
          <p:cNvPr id="7" name="Picture 2" descr="Hand, Right, Point, Upwards, Finger, Thumb, Pointing">
            <a:extLst>
              <a:ext uri="{FF2B5EF4-FFF2-40B4-BE49-F238E27FC236}">
                <a16:creationId xmlns:a16="http://schemas.microsoft.com/office/drawing/2014/main" id="{11CE62F0-F59C-4A5E-ADAF-78033148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0455" y="1620906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D4CBE3A-7E22-491F-8969-C3742B54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C8636BB-F581-4714-8CBD-5349B0769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70C2168-8009-4369-997C-8ED6A1DFD8A8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45BDB81-D5BF-4668-AEA2-660CDF54700B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24DB57A-B918-43F5-A826-BE3EA2401743}"/>
              </a:ext>
            </a:extLst>
          </p:cNvPr>
          <p:cNvSpPr/>
          <p:nvPr/>
        </p:nvSpPr>
        <p:spPr>
          <a:xfrm>
            <a:off x="4625892" y="1863409"/>
            <a:ext cx="590563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יש לבחור תאריכי ההיעדרות</a:t>
            </a:r>
          </a:p>
        </p:txBody>
      </p:sp>
      <p:pic>
        <p:nvPicPr>
          <p:cNvPr id="8" name="054800DF-FFD3-4F24-B14C-FF3E3EC59843" descr="054800DF-FFD3-4F24-B14C-FF3E3EC59843">
            <a:extLst>
              <a:ext uri="{FF2B5EF4-FFF2-40B4-BE49-F238E27FC236}">
                <a16:creationId xmlns:a16="http://schemas.microsoft.com/office/drawing/2014/main" id="{6F6CE684-2F8B-4316-8D38-2E01D43A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08" y="1623525"/>
            <a:ext cx="2520280" cy="448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545D65AB-0A34-4AD6-9BFD-086802DE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835" y="1224924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16A124-10C0-4EBC-B501-22AD2DEDE816}"/>
              </a:ext>
            </a:extLst>
          </p:cNvPr>
          <p:cNvSpPr/>
          <p:nvPr/>
        </p:nvSpPr>
        <p:spPr>
          <a:xfrm>
            <a:off x="4464691" y="2540029"/>
            <a:ext cx="590563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0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יש אפשרות לצלם אישור או מסמך</a:t>
            </a:r>
          </a:p>
        </p:txBody>
      </p:sp>
      <p:pic>
        <p:nvPicPr>
          <p:cNvPr id="11" name="Picture 2" descr="Hand, Right, Point, Upwards, Finger, Thumb, Pointing">
            <a:extLst>
              <a:ext uri="{FF2B5EF4-FFF2-40B4-BE49-F238E27FC236}">
                <a16:creationId xmlns:a16="http://schemas.microsoft.com/office/drawing/2014/main" id="{17DCA0CC-F04B-4014-B236-B4EBBB95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0331" y="2172682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, Right, Point, Upwards, Finger, Thumb, Pointing">
            <a:extLst>
              <a:ext uri="{FF2B5EF4-FFF2-40B4-BE49-F238E27FC236}">
                <a16:creationId xmlns:a16="http://schemas.microsoft.com/office/drawing/2014/main" id="{65F46E06-46E2-4DB5-9A5F-58E8E0DF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93" y="5484819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9E9251F-ED5E-4BAC-88E2-0853C7A0FBA9" descr="C9E9251F-ED5E-4BAC-88E2-0853C7A0FBA9">
            <a:extLst>
              <a:ext uri="{FF2B5EF4-FFF2-40B4-BE49-F238E27FC236}">
                <a16:creationId xmlns:a16="http://schemas.microsoft.com/office/drawing/2014/main" id="{CA7762D4-3128-4AE6-9944-A8E7472B8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14" y="1628800"/>
            <a:ext cx="2418524" cy="43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039BD6B5-A4D6-483C-96BF-A177E581A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68" y="1153761"/>
            <a:ext cx="2718481" cy="5420024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B5BB28E-2B79-4C6D-91A1-8F0668AA1E89}"/>
              </a:ext>
            </a:extLst>
          </p:cNvPr>
          <p:cNvSpPr/>
          <p:nvPr/>
        </p:nvSpPr>
        <p:spPr>
          <a:xfrm>
            <a:off x="4310363" y="622222"/>
            <a:ext cx="763382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40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צירוף דוח נוכחות חתום</a:t>
            </a:r>
          </a:p>
        </p:txBody>
      </p:sp>
      <p:pic>
        <p:nvPicPr>
          <p:cNvPr id="7" name="Picture 2" descr="Hand, Right, Point, Upwards, Finger, Thumb, Pointing">
            <a:extLst>
              <a:ext uri="{FF2B5EF4-FFF2-40B4-BE49-F238E27FC236}">
                <a16:creationId xmlns:a16="http://schemas.microsoft.com/office/drawing/2014/main" id="{6EF19887-88E8-4F41-9430-1B021B31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9923" y="1923426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C1D41248-31BB-4713-9F7F-1242F9EA4F53}"/>
              </a:ext>
            </a:extLst>
          </p:cNvPr>
          <p:cNvSpPr/>
          <p:nvPr/>
        </p:nvSpPr>
        <p:spPr>
          <a:xfrm>
            <a:off x="4467006" y="2420888"/>
            <a:ext cx="4007573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0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בוחרים בדוח חתום:</a:t>
            </a:r>
          </a:p>
        </p:txBody>
      </p:sp>
    </p:spTree>
    <p:extLst>
      <p:ext uri="{BB962C8B-B14F-4D97-AF65-F5344CB8AC3E}">
        <p14:creationId xmlns:p14="http://schemas.microsoft.com/office/powerpoint/2010/main" val="137314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מדיה מקוונת 3" title="עמותת שלומית - מי אנחנו">
            <a:hlinkClick r:id="" action="ppaction://media"/>
            <a:extLst>
              <a:ext uri="{FF2B5EF4-FFF2-40B4-BE49-F238E27FC236}">
                <a16:creationId xmlns:a16="http://schemas.microsoft.com/office/drawing/2014/main" id="{FBA2CB01-B7A4-418C-99DC-29B138E71DD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1877"/>
            <a:ext cx="12153108" cy="68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50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E456DF94-574E-47AF-8C2A-98759A355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1184140"/>
            <a:ext cx="2718481" cy="542002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DF478D61-F676-4531-9B46-A0C4F8CE4F72}"/>
              </a:ext>
            </a:extLst>
          </p:cNvPr>
          <p:cNvSpPr/>
          <p:nvPr/>
        </p:nvSpPr>
        <p:spPr>
          <a:xfrm>
            <a:off x="6109488" y="3143693"/>
            <a:ext cx="450557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2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8C2CF19-3D75-44BA-A77B-A825C09944BE}"/>
              </a:ext>
            </a:extLst>
          </p:cNvPr>
          <p:cNvSpPr/>
          <p:nvPr/>
        </p:nvSpPr>
        <p:spPr>
          <a:xfrm>
            <a:off x="6240016" y="2783653"/>
            <a:ext cx="43214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sz="36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3A9E93D-CC1C-4117-AA19-F5E286CBCD91}"/>
              </a:ext>
            </a:extLst>
          </p:cNvPr>
          <p:cNvSpPr/>
          <p:nvPr/>
        </p:nvSpPr>
        <p:spPr>
          <a:xfrm>
            <a:off x="4702402" y="309704"/>
            <a:ext cx="590563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בוחרים תאריך בחודש המאושר</a:t>
            </a:r>
          </a:p>
        </p:txBody>
      </p:sp>
      <p:pic>
        <p:nvPicPr>
          <p:cNvPr id="8" name="054800DF-FFD3-4F24-B14C-FF3E3EC59843" descr="054800DF-FFD3-4F24-B14C-FF3E3EC59843">
            <a:extLst>
              <a:ext uri="{FF2B5EF4-FFF2-40B4-BE49-F238E27FC236}">
                <a16:creationId xmlns:a16="http://schemas.microsoft.com/office/drawing/2014/main" id="{CDF55EDC-2932-42F3-AAEE-D75E052A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08" y="1623525"/>
            <a:ext cx="2520280" cy="448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and, Right, Point, Upwards, Finger, Thumb, Pointing">
            <a:extLst>
              <a:ext uri="{FF2B5EF4-FFF2-40B4-BE49-F238E27FC236}">
                <a16:creationId xmlns:a16="http://schemas.microsoft.com/office/drawing/2014/main" id="{6E337627-90D3-4915-A382-67B830E2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9474" y="1151815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CFFE26-BE1F-4FE3-9669-FA15166D2A63}"/>
              </a:ext>
            </a:extLst>
          </p:cNvPr>
          <p:cNvSpPr/>
          <p:nvPr/>
        </p:nvSpPr>
        <p:spPr>
          <a:xfrm>
            <a:off x="4306564" y="1090103"/>
            <a:ext cx="590563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0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ומוסיפים את המסמך החתום:</a:t>
            </a:r>
          </a:p>
        </p:txBody>
      </p:sp>
      <p:pic>
        <p:nvPicPr>
          <p:cNvPr id="11" name="Picture 2" descr="Hand, Right, Point, Upwards, Finger, Thumb, Pointing">
            <a:extLst>
              <a:ext uri="{FF2B5EF4-FFF2-40B4-BE49-F238E27FC236}">
                <a16:creationId xmlns:a16="http://schemas.microsoft.com/office/drawing/2014/main" id="{DCD8AB38-6673-4DA6-B9E7-918783131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0331" y="2172682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, Right, Point, Upwards, Finger, Thumb, Pointing">
            <a:extLst>
              <a:ext uri="{FF2B5EF4-FFF2-40B4-BE49-F238E27FC236}">
                <a16:creationId xmlns:a16="http://schemas.microsoft.com/office/drawing/2014/main" id="{01B9D652-AB08-42BF-97BD-5F8332003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93" y="5484819"/>
            <a:ext cx="2554583" cy="3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1A988113-9405-4635-BD53-971E81EA90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3" t="8000" r="32675" b="8000"/>
          <a:stretch/>
        </p:blipFill>
        <p:spPr>
          <a:xfrm>
            <a:off x="6814100" y="2132856"/>
            <a:ext cx="3096344" cy="432048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09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EFC230-72BE-4594-A03A-27E19275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כיצד לעבוד מהמחשב במערכת </a:t>
            </a:r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Clock2go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AD7AF-A45F-424B-9E60-466F6F1CB396}"/>
              </a:ext>
            </a:extLst>
          </p:cNvPr>
          <p:cNvSpPr/>
          <p:nvPr/>
        </p:nvSpPr>
        <p:spPr>
          <a:xfrm>
            <a:off x="1534591" y="3573016"/>
            <a:ext cx="915130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התחברות למערכת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דיווח נוכחות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השלמת דיווחים והיעדרות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סגירת חודש במערכת</a:t>
            </a:r>
          </a:p>
        </p:txBody>
      </p:sp>
    </p:spTree>
    <p:extLst>
      <p:ext uri="{BB962C8B-B14F-4D97-AF65-F5344CB8AC3E}">
        <p14:creationId xmlns:p14="http://schemas.microsoft.com/office/powerpoint/2010/main" val="311143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BB06B-9403-408C-81C0-9055B961A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1" t="9401" r="20340" b="3800"/>
          <a:stretch/>
        </p:blipFill>
        <p:spPr>
          <a:xfrm>
            <a:off x="2783632" y="1700808"/>
            <a:ext cx="6624736" cy="4929188"/>
          </a:xfrm>
          <a:prstGeom prst="rect">
            <a:avLst/>
          </a:prstGeom>
        </p:spPr>
      </p:pic>
      <p:sp>
        <p:nvSpPr>
          <p:cNvPr id="5" name="Oval 6">
            <a:extLst>
              <a:ext uri="{FF2B5EF4-FFF2-40B4-BE49-F238E27FC236}">
                <a16:creationId xmlns:a16="http://schemas.microsoft.com/office/drawing/2014/main" id="{8B36C55E-54BE-473D-A2E9-D301E1853F97}"/>
              </a:ext>
            </a:extLst>
          </p:cNvPr>
          <p:cNvSpPr/>
          <p:nvPr/>
        </p:nvSpPr>
        <p:spPr>
          <a:xfrm>
            <a:off x="3503712" y="4406854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he-IL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1463A5B-D52A-4CA8-9986-61A35D4BA9AD}"/>
              </a:ext>
            </a:extLst>
          </p:cNvPr>
          <p:cNvSpPr/>
          <p:nvPr/>
        </p:nvSpPr>
        <p:spPr>
          <a:xfrm>
            <a:off x="1809310" y="294391"/>
            <a:ext cx="885869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2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התחברות למערכת:</a:t>
            </a:r>
          </a:p>
          <a:p>
            <a:pPr algn="r" rtl="1"/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בשדה שם משתמש מזינים את כתובת המייל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מזינים את הסיסמא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לחיצה על שחזור סיסמא תשלח למייל שרשום בשדה הראשון – סיסמא חדשה</a:t>
            </a:r>
          </a:p>
          <a:p>
            <a:pPr marL="457200" indent="-457200" algn="r" rtl="1">
              <a:buAutoNum type="arabicPeriod"/>
            </a:pPr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35E01655-09ED-40EE-9B1C-6214BD4BA8DA}"/>
              </a:ext>
            </a:extLst>
          </p:cNvPr>
          <p:cNvSpPr/>
          <p:nvPr/>
        </p:nvSpPr>
        <p:spPr>
          <a:xfrm>
            <a:off x="3693096" y="4907425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he-IL" dirty="0"/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D9919857-91CF-4D4C-9C92-1F8121843678}"/>
              </a:ext>
            </a:extLst>
          </p:cNvPr>
          <p:cNvSpPr/>
          <p:nvPr/>
        </p:nvSpPr>
        <p:spPr>
          <a:xfrm>
            <a:off x="3935760" y="5407997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0862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858" t="9401" r="9384" b="5201"/>
          <a:stretch/>
        </p:blipFill>
        <p:spPr>
          <a:xfrm>
            <a:off x="2207569" y="2054044"/>
            <a:ext cx="7957393" cy="49158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4224" y="2589353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he-IL" dirty="0"/>
          </a:p>
        </p:txBody>
      </p:sp>
      <p:sp>
        <p:nvSpPr>
          <p:cNvPr id="6" name="Oval 5"/>
          <p:cNvSpPr/>
          <p:nvPr/>
        </p:nvSpPr>
        <p:spPr>
          <a:xfrm>
            <a:off x="7064224" y="3993419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he-IL" dirty="0"/>
          </a:p>
        </p:txBody>
      </p:sp>
      <p:sp>
        <p:nvSpPr>
          <p:cNvPr id="8" name="Oval 7"/>
          <p:cNvSpPr/>
          <p:nvPr/>
        </p:nvSpPr>
        <p:spPr>
          <a:xfrm>
            <a:off x="7392144" y="5085185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he-IL" dirty="0"/>
          </a:p>
        </p:txBody>
      </p:sp>
      <p:sp>
        <p:nvSpPr>
          <p:cNvPr id="9" name="Oval 8"/>
          <p:cNvSpPr/>
          <p:nvPr/>
        </p:nvSpPr>
        <p:spPr>
          <a:xfrm>
            <a:off x="5749751" y="4824500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4</a:t>
            </a:r>
            <a:endParaRPr lang="he-IL" dirty="0"/>
          </a:p>
        </p:txBody>
      </p:sp>
      <p:sp>
        <p:nvSpPr>
          <p:cNvPr id="10" name="Rectangle 9"/>
          <p:cNvSpPr/>
          <p:nvPr/>
        </p:nvSpPr>
        <p:spPr>
          <a:xfrm>
            <a:off x="1926876" y="609122"/>
            <a:ext cx="8858690" cy="1665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2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ביצוע דיווחי נוכחות</a:t>
            </a:r>
          </a:p>
          <a:p>
            <a:pPr algn="r" rtl="1"/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בוחרים כניסה או יציאה ולוחצים שמור – הדיווח מתעדכן </a:t>
            </a:r>
            <a:r>
              <a:rPr lang="he-IL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מיידית</a:t>
            </a:r>
            <a:endParaRPr lang="he-IL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ניתן להוסיף לדיווח משימה כגון התנדבות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בהשלמת דיווח תוכלו לדווח על היעדרות כגון חופש או מחלה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במסך דיווחים תראו את כל הדיווחים שלכם החודש עם אפשרות להשלמת </a:t>
            </a:r>
            <a:r>
              <a:rPr lang="he-IL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חוסרים</a:t>
            </a:r>
            <a:endParaRPr lang="he-IL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בשינוי סיסמא ניתן לשנות סיסמא לנוחיותכם</a:t>
            </a:r>
          </a:p>
          <a:p>
            <a:pPr marL="457200" indent="-457200" algn="r" rtl="1">
              <a:buAutoNum type="arabicPeriod"/>
            </a:pPr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12224" y="6237313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5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13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475" t="10055" r="4327" b="17147"/>
          <a:stretch/>
        </p:blipFill>
        <p:spPr>
          <a:xfrm>
            <a:off x="1374186" y="2492896"/>
            <a:ext cx="9305647" cy="43204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18829" y="2840124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he-IL" dirty="0"/>
          </a:p>
        </p:txBody>
      </p:sp>
      <p:sp>
        <p:nvSpPr>
          <p:cNvPr id="8" name="Oval 7"/>
          <p:cNvSpPr/>
          <p:nvPr/>
        </p:nvSpPr>
        <p:spPr>
          <a:xfrm>
            <a:off x="9366693" y="6411588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4</a:t>
            </a:r>
            <a:endParaRPr lang="he-IL" dirty="0"/>
          </a:p>
        </p:txBody>
      </p:sp>
      <p:sp>
        <p:nvSpPr>
          <p:cNvPr id="10" name="Rectangle 9"/>
          <p:cNvSpPr/>
          <p:nvPr/>
        </p:nvSpPr>
        <p:spPr>
          <a:xfrm>
            <a:off x="1809310" y="622028"/>
            <a:ext cx="8858690" cy="1665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2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הוספת היעדרות</a:t>
            </a:r>
          </a:p>
          <a:p>
            <a:pPr algn="r" rtl="1"/>
            <a:endParaRPr lang="he-IL" sz="105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מסמנים היעדרות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בוחרים את סוג ההיעדרות – למשל מחלה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בוחרים את התאריכים הרצויים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מעלים קובץ ולוחצים על שמור</a:t>
            </a:r>
          </a:p>
          <a:p>
            <a:pPr algn="r" rtl="1"/>
            <a:endParaRPr lang="he-IL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 rtl="1"/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*העלאת דוח חתום יהיה במסך נפרד בקרוב</a:t>
            </a:r>
          </a:p>
          <a:p>
            <a:pPr marL="457200" indent="-457200" algn="r" rtl="1">
              <a:buAutoNum type="arabicPeriod"/>
            </a:pPr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97401" y="4989699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he-IL" dirty="0"/>
          </a:p>
        </p:txBody>
      </p:sp>
      <p:sp>
        <p:nvSpPr>
          <p:cNvPr id="14" name="Oval 13"/>
          <p:cNvSpPr/>
          <p:nvPr/>
        </p:nvSpPr>
        <p:spPr>
          <a:xfrm>
            <a:off x="8917650" y="5949281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880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8134" b="3667"/>
          <a:stretch/>
        </p:blipFill>
        <p:spPr>
          <a:xfrm>
            <a:off x="1524000" y="2321496"/>
            <a:ext cx="9144000" cy="453650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00736" y="3173869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he-IL" dirty="0"/>
          </a:p>
        </p:txBody>
      </p:sp>
      <p:sp>
        <p:nvSpPr>
          <p:cNvPr id="8" name="Oval 7"/>
          <p:cNvSpPr/>
          <p:nvPr/>
        </p:nvSpPr>
        <p:spPr>
          <a:xfrm>
            <a:off x="9228856" y="3195446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4</a:t>
            </a:r>
            <a:endParaRPr lang="he-IL" dirty="0"/>
          </a:p>
        </p:txBody>
      </p:sp>
      <p:sp>
        <p:nvSpPr>
          <p:cNvPr id="10" name="Rectangle 9"/>
          <p:cNvSpPr/>
          <p:nvPr/>
        </p:nvSpPr>
        <p:spPr>
          <a:xfrm>
            <a:off x="2999311" y="727411"/>
            <a:ext cx="8858690" cy="1665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2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השלמת דיווחי נוכחות</a:t>
            </a:r>
          </a:p>
          <a:p>
            <a:pPr algn="r" rtl="1"/>
            <a:endParaRPr lang="he-IL" sz="105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המסך נפתח על החודש הנוכחי וניתן ללחוץ ולעבור לחודש הקודם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לחיצה על שעה תאפשר לכם לערוך את השעה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לחיצה על קובייה ורודה תאפשר לכם להוסיף שעה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השלמת דיווח – אפשרות להוסיף ימי היעדרויות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השלמת </a:t>
            </a:r>
            <a:r>
              <a:rPr lang="he-IL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חוסרים</a:t>
            </a: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מאפשרת השלמה מהירה וגורפת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לאחר סיום ההשלמה ניתן לסגור את החודש</a:t>
            </a:r>
          </a:p>
          <a:p>
            <a:pPr marL="457200" indent="-457200" algn="r" rtl="1">
              <a:buAutoNum type="arabicPeriod"/>
            </a:pPr>
            <a:endParaRPr lang="he-IL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452320" y="3195446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5</a:t>
            </a:r>
            <a:endParaRPr lang="he-IL" dirty="0"/>
          </a:p>
        </p:txBody>
      </p:sp>
      <p:sp>
        <p:nvSpPr>
          <p:cNvPr id="13" name="Oval 12"/>
          <p:cNvSpPr/>
          <p:nvPr/>
        </p:nvSpPr>
        <p:spPr>
          <a:xfrm>
            <a:off x="7428656" y="4781986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he-IL" dirty="0"/>
          </a:p>
        </p:txBody>
      </p:sp>
      <p:sp>
        <p:nvSpPr>
          <p:cNvPr id="14" name="Oval 13"/>
          <p:cNvSpPr/>
          <p:nvPr/>
        </p:nvSpPr>
        <p:spPr>
          <a:xfrm>
            <a:off x="7316760" y="5452006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he-IL" dirty="0"/>
          </a:p>
        </p:txBody>
      </p:sp>
      <p:sp>
        <p:nvSpPr>
          <p:cNvPr id="15" name="Oval 14"/>
          <p:cNvSpPr/>
          <p:nvPr/>
        </p:nvSpPr>
        <p:spPr>
          <a:xfrm>
            <a:off x="2892152" y="3545633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6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8480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91D5152-1BD9-4304-A06D-5D8626B5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002" y="253379"/>
            <a:ext cx="10233660" cy="821094"/>
          </a:xfrm>
        </p:spPr>
        <p:txBody>
          <a:bodyPr>
            <a:normAutofit fontScale="90000"/>
          </a:bodyPr>
          <a:lstStyle/>
          <a:p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בני/</a:t>
            </a:r>
            <a:r>
              <a:rPr lang="he-IL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ות</a:t>
            </a:r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שירות - סגירת חודש</a:t>
            </a:r>
            <a:b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DCE5905-29E4-47BE-8D9B-7E82CC376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5" t="31800" r="24801" b="27600"/>
          <a:stretch/>
        </p:blipFill>
        <p:spPr>
          <a:xfrm>
            <a:off x="467544" y="2780928"/>
            <a:ext cx="7538493" cy="33123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025CC16-B650-409E-A64A-1425EA15AE2C}"/>
              </a:ext>
            </a:extLst>
          </p:cNvPr>
          <p:cNvSpPr/>
          <p:nvPr/>
        </p:nvSpPr>
        <p:spPr>
          <a:xfrm>
            <a:off x="6224808" y="3545631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he-IL" dirty="0"/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643B65CB-A141-4670-9211-6CA99551CB47}"/>
              </a:ext>
            </a:extLst>
          </p:cNvPr>
          <p:cNvSpPr/>
          <p:nvPr/>
        </p:nvSpPr>
        <p:spPr>
          <a:xfrm>
            <a:off x="5364088" y="5615140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4</a:t>
            </a:r>
            <a:endParaRPr lang="he-IL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1EDF312-7FCA-4A88-8C02-D655C9726B46}"/>
              </a:ext>
            </a:extLst>
          </p:cNvPr>
          <p:cNvSpPr/>
          <p:nvPr/>
        </p:nvSpPr>
        <p:spPr>
          <a:xfrm>
            <a:off x="3005650" y="1074473"/>
            <a:ext cx="8858690" cy="1665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סיכום פרטי החודש – יש לוודא שאין דיווח כניסה ללא דיווח יציאה ולהיפך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יש להזין את כתובת המייל של המעסיק המאשר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יש לבחור את החודש הרצוי לסגירה – ניתן לבחור כל תאריך באותו חודש 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סגירת החודש תשלח אוטומטית את הדוח למייל המעסיק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סגירת חודש כמו בשלב 4 +</a:t>
            </a:r>
            <a:r>
              <a:rPr lang="en-US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אפשרות להדפסת הדוח</a:t>
            </a:r>
          </a:p>
          <a:p>
            <a:pPr marL="457200" indent="-457200" algn="r" rtl="1">
              <a:buAutoNum type="arabicPeriod"/>
            </a:pPr>
            <a:endParaRPr lang="he-IL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E702ECEA-5BD0-4E42-B11F-45A0174D8138}"/>
              </a:ext>
            </a:extLst>
          </p:cNvPr>
          <p:cNvSpPr/>
          <p:nvPr/>
        </p:nvSpPr>
        <p:spPr>
          <a:xfrm>
            <a:off x="3419872" y="5846293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5</a:t>
            </a:r>
            <a:endParaRPr lang="he-IL" dirty="0"/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FA731600-4FCC-4102-BB32-CF7771F6EF85}"/>
              </a:ext>
            </a:extLst>
          </p:cNvPr>
          <p:cNvSpPr/>
          <p:nvPr/>
        </p:nvSpPr>
        <p:spPr>
          <a:xfrm>
            <a:off x="6156176" y="4077072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he-IL" dirty="0"/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861D8415-8C1A-49BD-994F-6EF0A6A2F823}"/>
              </a:ext>
            </a:extLst>
          </p:cNvPr>
          <p:cNvSpPr/>
          <p:nvPr/>
        </p:nvSpPr>
        <p:spPr>
          <a:xfrm>
            <a:off x="5076056" y="4437112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6135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013454-F641-4A92-A2C9-6FEA9A37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04322"/>
            <a:ext cx="8853196" cy="821094"/>
          </a:xfrm>
        </p:spPr>
        <p:txBody>
          <a:bodyPr>
            <a:normAutofit fontScale="90000"/>
          </a:bodyPr>
          <a:lstStyle/>
          <a:p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בת שירות – העלאת מסמכים</a:t>
            </a:r>
            <a:b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1333D0-E1CB-435D-A855-D7D451EB4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6"/>
          <a:stretch/>
        </p:blipFill>
        <p:spPr>
          <a:xfrm>
            <a:off x="0" y="2204863"/>
            <a:ext cx="9144000" cy="46751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9CAF17-741C-40AE-A419-F4BB985E338E}"/>
              </a:ext>
            </a:extLst>
          </p:cNvPr>
          <p:cNvSpPr/>
          <p:nvPr/>
        </p:nvSpPr>
        <p:spPr>
          <a:xfrm>
            <a:off x="2123728" y="2287530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he-IL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AD04BBF-9919-4E42-A2A5-59F47287C134}"/>
              </a:ext>
            </a:extLst>
          </p:cNvPr>
          <p:cNvSpPr/>
          <p:nvPr/>
        </p:nvSpPr>
        <p:spPr>
          <a:xfrm>
            <a:off x="2731330" y="1223438"/>
            <a:ext cx="8858690" cy="1377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כאן מעלים צילום של דוח חתום או צילום של מסמכים נוספים</a:t>
            </a:r>
          </a:p>
          <a:p>
            <a:pPr algn="r" rtl="1"/>
            <a:r>
              <a:rPr lang="he-IL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 לב העלאת מסמך היעדרות ממסך זה לא מעדכן היעדרות בנוכחות</a:t>
            </a:r>
          </a:p>
          <a:p>
            <a:pPr algn="r" rtl="1"/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 rtl="1"/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1. נכנסים לקובית העלאת קובץ במסך עובדים</a:t>
            </a:r>
          </a:p>
          <a:p>
            <a:pPr algn="r" rtl="1"/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2. לוחצים על הוספת חדש </a:t>
            </a:r>
          </a:p>
          <a:p>
            <a:pPr marL="457200" indent="-457200" algn="r" rtl="1">
              <a:buAutoNum type="arabicPeriod"/>
            </a:pPr>
            <a:endParaRPr lang="he-IL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r" rtl="1">
              <a:buAutoNum type="arabicPeriod"/>
            </a:pPr>
            <a:endParaRPr lang="he-IL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r" rtl="1">
              <a:buAutoNum type="arabicPeriod"/>
            </a:pPr>
            <a:endParaRPr lang="he-IL" b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9D7493AA-1DBB-46BC-B081-DB6763AE0FB7}"/>
              </a:ext>
            </a:extLst>
          </p:cNvPr>
          <p:cNvSpPr/>
          <p:nvPr/>
        </p:nvSpPr>
        <p:spPr>
          <a:xfrm>
            <a:off x="7524328" y="2996952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831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875AFD-4929-423D-9E99-BA53844D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706" y="77686"/>
            <a:ext cx="8853196" cy="821094"/>
          </a:xfrm>
        </p:spPr>
        <p:txBody>
          <a:bodyPr>
            <a:normAutofit fontScale="90000"/>
          </a:bodyPr>
          <a:lstStyle/>
          <a:p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בני/</a:t>
            </a:r>
            <a:r>
              <a:rPr lang="he-IL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ות</a:t>
            </a:r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שירות – העלאת מסמכים</a:t>
            </a:r>
            <a:b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CD9C262-E46B-4161-945E-1D4CC8C97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6"/>
          <a:stretch/>
        </p:blipFill>
        <p:spPr>
          <a:xfrm>
            <a:off x="0" y="2204864"/>
            <a:ext cx="9144000" cy="46555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E1FB70C-D536-48FD-B996-A86FDA6CAB43}"/>
              </a:ext>
            </a:extLst>
          </p:cNvPr>
          <p:cNvSpPr/>
          <p:nvPr/>
        </p:nvSpPr>
        <p:spPr>
          <a:xfrm>
            <a:off x="7092280" y="3930992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he-IL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C3C999B-FC1B-4613-B800-ECA4718BD2AF}"/>
              </a:ext>
            </a:extLst>
          </p:cNvPr>
          <p:cNvSpPr/>
          <p:nvPr/>
        </p:nvSpPr>
        <p:spPr>
          <a:xfrm>
            <a:off x="2374903" y="954595"/>
            <a:ext cx="8858690" cy="1665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מזינים שם עובד +</a:t>
            </a:r>
            <a:r>
              <a:rPr lang="en-US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מספר טלפון 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מעלים את הקובץ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בוחרים את סוג המסמך – למשל דוח חתום</a:t>
            </a:r>
          </a:p>
          <a:p>
            <a:pPr marL="457200" indent="-457200" algn="r" rtl="1">
              <a:buAutoNum type="arabicPeriod"/>
            </a:pPr>
            <a: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מוודאים שהתאריכים נכונים</a:t>
            </a:r>
          </a:p>
          <a:p>
            <a:pPr marL="457200" indent="-457200" algn="r" rtl="1">
              <a:buAutoNum type="arabicPeriod"/>
            </a:pPr>
            <a:endParaRPr lang="he-IL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endParaRPr lang="he-IL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indent="-457200" algn="r" rtl="1">
              <a:buAutoNum type="arabicPeriod"/>
            </a:pPr>
            <a:endParaRPr lang="he-IL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0695696C-A3FD-435D-8121-B0A852848DF7}"/>
              </a:ext>
            </a:extLst>
          </p:cNvPr>
          <p:cNvSpPr/>
          <p:nvPr/>
        </p:nvSpPr>
        <p:spPr>
          <a:xfrm>
            <a:off x="3059832" y="3685520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he-IL" dirty="0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1D9F9D36-F1C4-46A5-AF7F-7408BB78140F}"/>
              </a:ext>
            </a:extLst>
          </p:cNvPr>
          <p:cNvSpPr/>
          <p:nvPr/>
        </p:nvSpPr>
        <p:spPr>
          <a:xfrm>
            <a:off x="7740352" y="4509120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he-IL" dirty="0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86C1B00D-35F3-4143-A36A-38724B7B0263}"/>
              </a:ext>
            </a:extLst>
          </p:cNvPr>
          <p:cNvSpPr/>
          <p:nvPr/>
        </p:nvSpPr>
        <p:spPr>
          <a:xfrm>
            <a:off x="6804248" y="4933414"/>
            <a:ext cx="432048" cy="46230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4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433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43132AC-19AB-4B69-BBDC-B82C8927F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113" y="2385183"/>
            <a:ext cx="4147782" cy="18183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9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הפסקה</a:t>
            </a:r>
          </a:p>
        </p:txBody>
      </p:sp>
    </p:spTree>
    <p:extLst>
      <p:ext uri="{BB962C8B-B14F-4D97-AF65-F5344CB8AC3E}">
        <p14:creationId xmlns:p14="http://schemas.microsoft.com/office/powerpoint/2010/main" val="241543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F2AED1-F71F-4583-AA76-DED15B26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מפגש הכנה לשירות – לו"ז</a:t>
            </a:r>
            <a:endParaRPr lang="he-IL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B481A0F-C1FA-4239-ACB5-CCFE08AF7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4734" y="1415732"/>
            <a:ext cx="6102531" cy="4026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09:00 		התכנסות והרשמה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09:30 – 10:30 	פעילות פתיחה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10:30 – 10:45 	הפסקה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10:45 – 12:45 	אפליקציה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12:45 – 13:15 	הפסקה ואוכל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13:15 – 15:00  	תקנון ודגשים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>
              <a:buNone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7710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CC9CD7C5-AB97-4ECF-A804-A8C274E9F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9379" r="1" b="24578"/>
          <a:stretch/>
        </p:blipFill>
        <p:spPr>
          <a:xfrm>
            <a:off x="0" y="993634"/>
            <a:ext cx="12192000" cy="5864365"/>
          </a:xfrm>
          <a:prstGeom prst="rect">
            <a:avLst/>
          </a:prstGeom>
        </p:spPr>
      </p:pic>
      <p:sp>
        <p:nvSpPr>
          <p:cNvPr id="8" name="חץ: למעלה 7">
            <a:extLst>
              <a:ext uri="{FF2B5EF4-FFF2-40B4-BE49-F238E27FC236}">
                <a16:creationId xmlns:a16="http://schemas.microsoft.com/office/drawing/2014/main" id="{69065F76-B728-46C1-B399-BC9C696E6182}"/>
              </a:ext>
            </a:extLst>
          </p:cNvPr>
          <p:cNvSpPr/>
          <p:nvPr/>
        </p:nvSpPr>
        <p:spPr>
          <a:xfrm>
            <a:off x="1680397" y="1788113"/>
            <a:ext cx="434714" cy="79447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44833357-A5FA-4458-AB22-F981EEB99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0"/>
            <a:ext cx="8853196" cy="821094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חתימה על הסכם ותקנון: </a:t>
            </a:r>
          </a:p>
        </p:txBody>
      </p:sp>
    </p:spTree>
    <p:extLst>
      <p:ext uri="{BB962C8B-B14F-4D97-AF65-F5344CB8AC3E}">
        <p14:creationId xmlns:p14="http://schemas.microsoft.com/office/powerpoint/2010/main" val="3176048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9DDA60E-B2F4-4614-B6EB-5404DABF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5000CC7-AA2F-4B4B-BCBF-644B4F633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" t="15722" r="4099" b="9911"/>
          <a:stretch/>
        </p:blipFill>
        <p:spPr>
          <a:xfrm>
            <a:off x="-194872" y="0"/>
            <a:ext cx="12386872" cy="6858000"/>
          </a:xfrm>
          <a:prstGeom prst="rect">
            <a:avLst/>
          </a:prstGeom>
        </p:spPr>
      </p:pic>
      <p:sp>
        <p:nvSpPr>
          <p:cNvPr id="5" name="חץ: שמאלה 4">
            <a:extLst>
              <a:ext uri="{FF2B5EF4-FFF2-40B4-BE49-F238E27FC236}">
                <a16:creationId xmlns:a16="http://schemas.microsoft.com/office/drawing/2014/main" id="{7E007153-3B55-4EE4-AB8F-9923F35B1F35}"/>
              </a:ext>
            </a:extLst>
          </p:cNvPr>
          <p:cNvSpPr/>
          <p:nvPr/>
        </p:nvSpPr>
        <p:spPr>
          <a:xfrm>
            <a:off x="3687580" y="5261548"/>
            <a:ext cx="1289154" cy="51716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2235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3245D3C-0276-48C9-8373-56DEAF3B9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49621FE-83E9-4E16-9A88-6C9AF9AAF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0" r="1149" b="5334"/>
          <a:stretch/>
        </p:blipFill>
        <p:spPr>
          <a:xfrm>
            <a:off x="69954" y="-104931"/>
            <a:ext cx="12052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2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8318841-A67D-4722-B716-47504412F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533"/>
            <a:ext cx="10515600" cy="5571734"/>
          </a:xfrm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EEB46D5-2281-458D-A20E-1C85E3EB0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3" t="11955" r="3114" b="9911"/>
          <a:stretch/>
        </p:blipFill>
        <p:spPr>
          <a:xfrm>
            <a:off x="419725" y="0"/>
            <a:ext cx="11392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65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830C846-BAFA-47F2-AFB9-B3E01CA1F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47" t="9911" r="1885" b="5989"/>
          <a:stretch/>
        </p:blipFill>
        <p:spPr>
          <a:xfrm>
            <a:off x="1" y="0"/>
            <a:ext cx="12192000" cy="68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17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5E30F5-7D87-421F-8110-9B3EF7D1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8FA20B3-F642-42FD-8B16-7C2C2CE30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606C6D2-9C5E-4755-B596-0FBC7A366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97" t="19596" r="6875" b="16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1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B567C9-55E6-446C-B465-1EA16087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819824E-4B3B-4281-B579-FF4526F38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BF5D61D-51A8-4E80-9EFD-F7520C2AC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4" t="7848" r="6875" b="184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3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DA2921-BF70-477D-B68B-BC3D0670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7D8393-B0CD-4988-9C5A-B22688184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32B7306-0C0E-4639-A486-145DE4BCB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" t="11955" r="3114" b="9911"/>
          <a:stretch/>
        </p:blipFill>
        <p:spPr>
          <a:xfrm>
            <a:off x="1" y="0"/>
            <a:ext cx="12192000" cy="67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06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7DF9B68-7DBE-46F7-987D-C9361499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4" t="32342" r="4467" b="9910"/>
          <a:stretch/>
        </p:blipFill>
        <p:spPr>
          <a:xfrm>
            <a:off x="0" y="0"/>
            <a:ext cx="123069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C1B87D-BC56-4F76-9631-68441C07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3C61ED3-0E81-40E9-94C5-7D3A11A0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74" t="32997" r="3730" b="3026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33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BDB68A-2B33-475C-8E92-FBD81E64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רישום נוכחות בימי הכשרה – שלב 1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6A7132C-CC08-4D4A-B421-A0DD146A5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9379" r="1" b="24578"/>
          <a:stretch/>
        </p:blipFill>
        <p:spPr>
          <a:xfrm>
            <a:off x="0" y="993634"/>
            <a:ext cx="12192000" cy="5864365"/>
          </a:xfrm>
          <a:prstGeom prst="rect">
            <a:avLst/>
          </a:prstGeom>
        </p:spPr>
      </p:pic>
      <p:sp>
        <p:nvSpPr>
          <p:cNvPr id="5" name="חץ: למעלה 4">
            <a:extLst>
              <a:ext uri="{FF2B5EF4-FFF2-40B4-BE49-F238E27FC236}">
                <a16:creationId xmlns:a16="http://schemas.microsoft.com/office/drawing/2014/main" id="{6D6374FE-A5D8-4165-9B1A-61D87704E629}"/>
              </a:ext>
            </a:extLst>
          </p:cNvPr>
          <p:cNvSpPr/>
          <p:nvPr/>
        </p:nvSpPr>
        <p:spPr>
          <a:xfrm>
            <a:off x="1680397" y="1788113"/>
            <a:ext cx="434714" cy="79447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0571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7C42C50-1F2A-4CD8-B28F-149998C84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" t="11054" r="2627" b="1048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57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CFB8F35-0519-4890-89AF-2C0B3843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68C4424-0EAC-473B-A1E7-7E0CE97E2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41933B7-CA3A-4BCB-A668-BBA32108E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1" t="20325" r="3898" b="42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950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15C6DB-EFA0-4AF9-813B-D7068B7C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612B10-1C59-4F05-8F18-124F19C73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8E162C5-5E68-4238-B96D-B7E82999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9" t="7599" r="2180" b="7027"/>
          <a:stretch/>
        </p:blipFill>
        <p:spPr>
          <a:xfrm>
            <a:off x="-130629" y="0"/>
            <a:ext cx="1232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96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4F60BE-AE7D-4983-8B9A-36146AE4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AB005C1-C672-459D-95E4-E7E680279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2B9A9F4-7F97-49B9-A1FF-B14AB90EE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1" t="8116" r="1864" b="777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32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1B62C8-33DD-4681-9761-13467102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80262B7-4770-49C8-BFAB-5A3459667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6D0DFED-D1DD-42D8-8BFE-5C7EA0A89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" t="9911" r="2372" b="777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61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1E00162-8575-41E8-A678-DD0970D6F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3D34903-D936-445A-B1B8-5E4CC6E53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5CA8D5D-BABA-4EED-A3BA-DE0F54B91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575" t="13768" r="1356" b="11619"/>
          <a:stretch/>
        </p:blipFill>
        <p:spPr>
          <a:xfrm>
            <a:off x="-625100" y="0"/>
            <a:ext cx="12817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8FD138F-E4EF-48A8-8044-486B8106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61F4C9C-FFAB-4069-BE3E-9B2F714F3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2AFC8E7-CB5D-48D1-9A12-215D1009C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1" r="2500" b="1252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75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616DEB-73FF-48D1-AF28-EE060E170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7B94B36-2A39-4E28-8030-3ABE15093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89356F9-5CAC-4751-A3D7-8B63A2E7D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95" t="9911" r="1229" b="33325"/>
          <a:stretch/>
        </p:blipFill>
        <p:spPr>
          <a:xfrm>
            <a:off x="-511444" y="0"/>
            <a:ext cx="12703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25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EB3E4F-0252-441E-8662-B96C88ACC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7A1887F-A978-4DC9-9CFC-51115F14C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88C36CE-80D7-49FE-9ADE-A8F01928F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6" t="18063" r="4533" b="6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0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092A00-0647-45F2-A9FA-EC28CFA51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C06135B-48A1-4579-91AE-8BB6A06A3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EE770B3-991C-4C1D-93FB-23A2AE3C2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9" t="11954" r="6875" b="61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5678DF7-8B7A-4614-970B-753521AC2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רישום נוכחות בימי הכשרה – שלב 2 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03791CE-0679-4CE2-B5E9-050B81ED1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" t="11954" r="4407" b="8680"/>
          <a:stretch/>
        </p:blipFill>
        <p:spPr>
          <a:xfrm>
            <a:off x="1" y="960895"/>
            <a:ext cx="12192000" cy="5300420"/>
          </a:xfrm>
          <a:prstGeom prst="rect">
            <a:avLst/>
          </a:prstGeom>
        </p:spPr>
      </p:pic>
      <p:sp>
        <p:nvSpPr>
          <p:cNvPr id="6" name="חץ: שמאלה 5">
            <a:extLst>
              <a:ext uri="{FF2B5EF4-FFF2-40B4-BE49-F238E27FC236}">
                <a16:creationId xmlns:a16="http://schemas.microsoft.com/office/drawing/2014/main" id="{C276B954-AF14-4B6F-8111-09A32B4E830C}"/>
              </a:ext>
            </a:extLst>
          </p:cNvPr>
          <p:cNvSpPr/>
          <p:nvPr/>
        </p:nvSpPr>
        <p:spPr>
          <a:xfrm>
            <a:off x="3687580" y="5261548"/>
            <a:ext cx="1289154" cy="51716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19024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68D0AA-789E-45F8-A2F7-D9185AC3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רשות—מפעיל/ה – רכז/ת – בני/</a:t>
            </a:r>
            <a:r>
              <a:rPr lang="he-IL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ות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שירות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7AED807-C9E1-45BC-A0C2-CCF9524CE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השרות הלאומי הוא שרות של מדינת ישראל ולא של עמותת   שלומית.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רשות השירות הלאומי-אזרחי היא הגוף הממשלתי המרכז תחתיו את כלל הטיפול בנושא השירות הלאומי-אזרחי במדינת ישראל.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החוקים הם חוקי מדינה וגם הם וגם אנחנו כפופים לרשות השרות הלאומי של מדינת ישראל וחוקיה.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במהלך השנה מתקיימות בקרות של הרשות במקומות השרות:</a:t>
            </a:r>
          </a:p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 ביקורות פתע, ביקורות טלפוניות וביקורות מתואמות. 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1925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BF8E5AA1-6283-419B-92A1-C94447944BFC}"/>
              </a:ext>
            </a:extLst>
          </p:cNvPr>
          <p:cNvSpPr/>
          <p:nvPr/>
        </p:nvSpPr>
        <p:spPr>
          <a:xfrm>
            <a:off x="4237114" y="34663"/>
            <a:ext cx="5029200" cy="858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הרשות לשירות לאומי-אזרחי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F4E91436-B6D8-4DF5-83FB-2B93CCE0F700}"/>
              </a:ext>
            </a:extLst>
          </p:cNvPr>
          <p:cNvSpPr/>
          <p:nvPr/>
        </p:nvSpPr>
        <p:spPr>
          <a:xfrm>
            <a:off x="3163646" y="2934959"/>
            <a:ext cx="2969623" cy="836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עמותת שלומית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6E8925FD-39B4-4404-B556-9E2475FACCC0}"/>
              </a:ext>
            </a:extLst>
          </p:cNvPr>
          <p:cNvSpPr/>
          <p:nvPr/>
        </p:nvSpPr>
        <p:spPr>
          <a:xfrm>
            <a:off x="6899383" y="2934960"/>
            <a:ext cx="2969623" cy="836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מקום השירות</a:t>
            </a:r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B622CDB2-1168-4B66-835E-96DFBE830935}"/>
              </a:ext>
            </a:extLst>
          </p:cNvPr>
          <p:cNvSpPr/>
          <p:nvPr/>
        </p:nvSpPr>
        <p:spPr>
          <a:xfrm>
            <a:off x="4824544" y="3930743"/>
            <a:ext cx="2969623" cy="836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רכז/ת </a:t>
            </a: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7C9BC263-CB54-4AD7-AAB9-E3C70686325F}"/>
              </a:ext>
            </a:extLst>
          </p:cNvPr>
          <p:cNvSpPr/>
          <p:nvPr/>
        </p:nvSpPr>
        <p:spPr>
          <a:xfrm>
            <a:off x="4824544" y="5486398"/>
            <a:ext cx="2969623" cy="836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בן/ת שירות</a:t>
            </a:r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6810B61F-E01D-4330-B233-72CB467D1B78}"/>
              </a:ext>
            </a:extLst>
          </p:cNvPr>
          <p:cNvSpPr/>
          <p:nvPr/>
        </p:nvSpPr>
        <p:spPr>
          <a:xfrm>
            <a:off x="3024061" y="4708570"/>
            <a:ext cx="1998597" cy="8360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ליווי</a:t>
            </a:r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4006E46B-8F26-49A5-962E-950D485E1154}"/>
              </a:ext>
            </a:extLst>
          </p:cNvPr>
          <p:cNvSpPr/>
          <p:nvPr/>
        </p:nvSpPr>
        <p:spPr>
          <a:xfrm>
            <a:off x="9594709" y="1077994"/>
            <a:ext cx="1998597" cy="8360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חוקים </a:t>
            </a: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98B26A8C-99D0-416B-9133-B81440D4BD5C}"/>
              </a:ext>
            </a:extLst>
          </p:cNvPr>
          <p:cNvSpPr/>
          <p:nvPr/>
        </p:nvSpPr>
        <p:spPr>
          <a:xfrm>
            <a:off x="7384895" y="1073817"/>
            <a:ext cx="1998597" cy="8360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הנחיות 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5437B3A2-08FE-40E1-BA9F-BAE13D4A5A7F}"/>
              </a:ext>
            </a:extLst>
          </p:cNvPr>
          <p:cNvSpPr/>
          <p:nvPr/>
        </p:nvSpPr>
        <p:spPr>
          <a:xfrm>
            <a:off x="5133970" y="1028330"/>
            <a:ext cx="1998597" cy="8360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פיקוח </a:t>
            </a: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7C8CA0A-28BB-4288-8EB4-5B1727E82A06}"/>
              </a:ext>
            </a:extLst>
          </p:cNvPr>
          <p:cNvSpPr/>
          <p:nvPr/>
        </p:nvSpPr>
        <p:spPr>
          <a:xfrm>
            <a:off x="2924156" y="1033907"/>
            <a:ext cx="1998597" cy="8360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בקרות </a:t>
            </a:r>
          </a:p>
        </p:txBody>
      </p:sp>
      <p:sp>
        <p:nvSpPr>
          <p:cNvPr id="27" name="חץ: למטה 26">
            <a:extLst>
              <a:ext uri="{FF2B5EF4-FFF2-40B4-BE49-F238E27FC236}">
                <a16:creationId xmlns:a16="http://schemas.microsoft.com/office/drawing/2014/main" id="{D9C30EDA-07A6-4470-A7AD-E9B5C48EA991}"/>
              </a:ext>
            </a:extLst>
          </p:cNvPr>
          <p:cNvSpPr/>
          <p:nvPr/>
        </p:nvSpPr>
        <p:spPr>
          <a:xfrm rot="20001857">
            <a:off x="6937978" y="1956962"/>
            <a:ext cx="431075" cy="9329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חץ: למטה 27">
            <a:extLst>
              <a:ext uri="{FF2B5EF4-FFF2-40B4-BE49-F238E27FC236}">
                <a16:creationId xmlns:a16="http://schemas.microsoft.com/office/drawing/2014/main" id="{021B64E3-B285-46A0-9FD7-2A96FEF465A1}"/>
              </a:ext>
            </a:extLst>
          </p:cNvPr>
          <p:cNvSpPr/>
          <p:nvPr/>
        </p:nvSpPr>
        <p:spPr>
          <a:xfrm rot="1620975">
            <a:off x="5543263" y="1942491"/>
            <a:ext cx="431075" cy="984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חץ: למטה 28">
            <a:extLst>
              <a:ext uri="{FF2B5EF4-FFF2-40B4-BE49-F238E27FC236}">
                <a16:creationId xmlns:a16="http://schemas.microsoft.com/office/drawing/2014/main" id="{B7902CA9-FA3D-4A76-8AB8-BB4051D330E4}"/>
              </a:ext>
            </a:extLst>
          </p:cNvPr>
          <p:cNvSpPr/>
          <p:nvPr/>
        </p:nvSpPr>
        <p:spPr>
          <a:xfrm>
            <a:off x="6133269" y="4846646"/>
            <a:ext cx="396238" cy="5598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77439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FEAFA0-435E-4ADF-B360-F5B4BD55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טיפים ודגשים לימי השירות הראשונים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9E57EB1-004B-434C-AAB9-C8EF5A60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085" y="1015728"/>
            <a:ext cx="10515600" cy="505850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הקפידו על הגעה בזמן –בדקו מראש דרך הגעה, זמני הגעה (מומלץ ללכת  לישון מוקדם ערב קודם, להגיע רעננות/ים)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בררו מראש למי לפנות באותו יום : מי איש הקשר, הקפידו לקחת שם + טלפון + כתובת מדויקת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הופעה חיצונית – לשים לב להגיע תמיד בהופעה נקייה ומכובדת: לבוש, שיער, ניקיון, ריח.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פלאפונים – סגורים. אל תנהלו שיחות אישיות בזמן השרות.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בלי מסטיק 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sym typeface="Wingdings" panose="05000000000000000000" pitchFamily="2" charset="2"/>
              </a:rPr>
              <a:t> 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דברו בצורה מכובדת, סבלנית, מכבדת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בתי חולים , קופות חולים , מד"א , משטרה – מקומות שבאופן קבוע יש לחץ ולכן לא תמיד יהיו פנויים אליכן/ם מהרגעה הראשון.. היו סבלניות/ים.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בי"ס , גני ילדים , מעונות – היום הראשון של השרות הוא גם יום פתיחת שנת הלימודים – יש לחץ במקום, ילדות/ים בוכות/ים, מערכת שעות שעדיין לא מסודרת ומאורגנת... גלו סבלנות, הקלו ואל תכבידו.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תנו לעצמכן/ם זמן להסתגל, ללמוד, להכיר, הדברים אינם כפי שמשתקפים בימים הראשונים.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דמי הכיס הראשונים יועברו באוקטובר – עבור ספטמבר ; </a:t>
            </a:r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אם תסיימו את השירות אחרי שבועיים – לא תקבלו דמי כיס עבורם. 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שתפו את הרכז/ת, אל תקבלו החלטות לבד וללא התייעצות.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הקפידו לא לחשוף בפרטים אישיים, שמרו על הפרטיות שלכן/ם; ובאותו אופן, שמרו על סודיות בנוגע למקום השירות.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24979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401675-AA5D-40BB-958C-6BFA4C27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טיפים ודגשים לימי השירות הראשונים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53953C0-18C2-4584-863F-67D4F4D4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כרטיס שרות לאומי והצגתו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קלסר מקום שרות –דוחות נוכחות / אישורי עבודה / לימודים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מסגרת השייכות היא עמותת שלומית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מקום השרות הוא מסגרת משנית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חובת נוכחות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חובת הגעה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עדכון הרכז/ת בכל אירוע חריג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q"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19486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485A88-000F-479C-910A-C92CE7875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שיהיה בהצלחה! 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93D9A19-5223-424C-8325-52C96C5C5D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אני פה לכל שאלה ובעיה 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sym typeface="Wingdings" panose="05000000000000000000" pitchFamily="2" charset="2"/>
              </a:rPr>
              <a:t> 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7041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887DCA-53D6-432A-8BBD-1E98E627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רישום נוכחות בימי הכשרה – שלב 3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10FD79E-FA39-419D-8705-182993C2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FE564F4-78F2-4FFA-B5D0-D69D9741A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" t="9911" r="2500" b="5063"/>
          <a:stretch/>
        </p:blipFill>
        <p:spPr>
          <a:xfrm>
            <a:off x="0" y="1100380"/>
            <a:ext cx="12192000" cy="53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3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3D5D078-572B-4567-8DA5-CC2306B05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אפליקציית </a:t>
            </a:r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OK2GO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2" descr="C:\Documents and Settings\hosech10\Desktop\לוגו.jpg">
            <a:extLst>
              <a:ext uri="{FF2B5EF4-FFF2-40B4-BE49-F238E27FC236}">
                <a16:creationId xmlns:a16="http://schemas.microsoft.com/office/drawing/2014/main" id="{731CF2BE-2D82-4E0D-80CA-4CB28364FE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71" y="1825625"/>
            <a:ext cx="462205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4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A69FED-0160-4C69-B99B-60CD87ED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6" y="292159"/>
            <a:ext cx="10387149" cy="821094"/>
          </a:xfrm>
        </p:spPr>
        <p:txBody>
          <a:bodyPr>
            <a:normAutofit fontScale="90000"/>
          </a:bodyPr>
          <a:lstStyle/>
          <a:p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כיצד לדווח נוכחות באפליקציית </a:t>
            </a:r>
            <a:r>
              <a:rPr lang="en-US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?clock2go</a:t>
            </a:r>
            <a:b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5060E-514C-4449-930D-6C8AE66BF8CC}"/>
              </a:ext>
            </a:extLst>
          </p:cNvPr>
          <p:cNvSpPr/>
          <p:nvPr/>
        </p:nvSpPr>
        <p:spPr>
          <a:xfrm>
            <a:off x="10591" y="3573016"/>
            <a:ext cx="915130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הורדת אפליקציה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דיווח נוכחות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השלמת דיווחים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סגירת חודש באפליקציה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דיווח היעדרויות וצילום אישור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הוספת דוח חתום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9DA99E-A36F-4032-8930-A2A81EE8C3A4}"/>
              </a:ext>
            </a:extLst>
          </p:cNvPr>
          <p:cNvSpPr/>
          <p:nvPr/>
        </p:nvSpPr>
        <p:spPr>
          <a:xfrm>
            <a:off x="23207663" y="494737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הורדת אפליקציה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דיווח נוכחות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השלמת דיווחים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סגירת חודש באפליקציה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דיווח היעדרויות וצילום אישור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הוספת דוח חתום</a:t>
            </a:r>
          </a:p>
        </p:txBody>
      </p:sp>
    </p:spTree>
    <p:extLst>
      <p:ext uri="{BB962C8B-B14F-4D97-AF65-F5344CB8AC3E}">
        <p14:creationId xmlns:p14="http://schemas.microsoft.com/office/powerpoint/2010/main" val="5760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21126</TotalTime>
  <Words>968</Words>
  <Application>Microsoft Office PowerPoint</Application>
  <PresentationFormat>מסך רחב</PresentationFormat>
  <Paragraphs>188</Paragraphs>
  <Slides>64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64</vt:i4>
      </vt:variant>
    </vt:vector>
  </HeadingPairs>
  <TitlesOfParts>
    <vt:vector size="71" baseType="lpstr">
      <vt:lpstr>Arial</vt:lpstr>
      <vt:lpstr>Bahnschrift</vt:lpstr>
      <vt:lpstr>Calibri</vt:lpstr>
      <vt:lpstr>Tahoma</vt:lpstr>
      <vt:lpstr>Varela Round</vt:lpstr>
      <vt:lpstr>Wingdings</vt:lpstr>
      <vt:lpstr>Office Theme</vt:lpstr>
      <vt:lpstr>מפגש הכנה לשירות – תשע"ט</vt:lpstr>
      <vt:lpstr>מצגת של PowerPoint‏</vt:lpstr>
      <vt:lpstr>מצגת של PowerPoint‏</vt:lpstr>
      <vt:lpstr>מפגש הכנה לשירות – לו"ז</vt:lpstr>
      <vt:lpstr>רישום נוכחות בימי הכשרה – שלב 1 </vt:lpstr>
      <vt:lpstr>רישום נוכחות בימי הכשרה – שלב 2 </vt:lpstr>
      <vt:lpstr>רישום נוכחות בימי הכשרה – שלב 3</vt:lpstr>
      <vt:lpstr>אפליקציית OK2GO</vt:lpstr>
      <vt:lpstr>כיצד לדווח נוכחות באפליקציית ?clock2go </vt:lpstr>
      <vt:lpstr>נכסות/ים לחנות האפליקציה </vt:lpstr>
      <vt:lpstr>מקישות/ים בחיפוש Clock2go</vt:lpstr>
      <vt:lpstr>נכסות/ים לאפליקציה</vt:lpstr>
      <vt:lpstr>במידה והמכשיר מבקש לאשר מיקום/לתת אמון  יש לאפשר. </vt:lpstr>
      <vt:lpstr>בוחרות/ים שפה </vt:lpstr>
      <vt:lpstr>נזין את מספר הטלפון ונאשר את תנאי השימוש</vt:lpstr>
      <vt:lpstr>תקבלו SMS עם קוד רישום אותו יש להזין במסך</vt:lpstr>
      <vt:lpstr>כעת ניתן להתחיל לדווח</vt:lpstr>
      <vt:lpstr>השלמת דיווחים וסגירת חודש</vt:lpstr>
      <vt:lpstr>מצגת של PowerPoint‏</vt:lpstr>
      <vt:lpstr>תוכלו לבחור לעבור לחודש הקודם</vt:lpstr>
      <vt:lpstr>מצגת של PowerPoint‏</vt:lpstr>
      <vt:lpstr>בכל לחיצה ייפתח חלון להשלמת הדיווח ניתן גם למחוק את הדיווח שבוצע</vt:lpstr>
      <vt:lpstr>סגירת חודש באפליקציה: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כיצד לעבוד מהמחשב במערכת Clock2go</vt:lpstr>
      <vt:lpstr>מצגת של PowerPoint‏</vt:lpstr>
      <vt:lpstr>מצגת של PowerPoint‏</vt:lpstr>
      <vt:lpstr>מצגת של PowerPoint‏</vt:lpstr>
      <vt:lpstr>מצגת של PowerPoint‏</vt:lpstr>
      <vt:lpstr>בני/ות שירות - סגירת חודש </vt:lpstr>
      <vt:lpstr>בת שירות – העלאת מסמכים </vt:lpstr>
      <vt:lpstr> בני/ות שירות – העלאת מסמכים </vt:lpstr>
      <vt:lpstr>מצגת של PowerPoint‏</vt:lpstr>
      <vt:lpstr>חתימה על הסכם ותקנון: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רשות—מפעיל/ה – רכז/ת – בני/ות שירות </vt:lpstr>
      <vt:lpstr>מצגת של PowerPoint‏</vt:lpstr>
      <vt:lpstr>טיפים ודגשים לימי השירות הראשונים</vt:lpstr>
      <vt:lpstr>טיפים ודגשים לימי השירות הראשונים</vt:lpstr>
      <vt:lpstr>שיהיה בהצלחה!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עמותת שלומית</dc:title>
  <dc:creator>Yuval</dc:creator>
  <cp:lastModifiedBy>אביגיל אפרתי</cp:lastModifiedBy>
  <cp:revision>209</cp:revision>
  <dcterms:created xsi:type="dcterms:W3CDTF">2016-08-07T13:26:51Z</dcterms:created>
  <dcterms:modified xsi:type="dcterms:W3CDTF">2018-08-26T08:54:41Z</dcterms:modified>
</cp:coreProperties>
</file>