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5" r:id="rId2"/>
    <p:sldId id="266" r:id="rId3"/>
    <p:sldId id="256" r:id="rId4"/>
    <p:sldId id="267" r:id="rId5"/>
    <p:sldId id="268" r:id="rId6"/>
    <p:sldId id="269" r:id="rId7"/>
    <p:sldId id="270" r:id="rId8"/>
    <p:sldId id="272" r:id="rId9"/>
    <p:sldId id="273" r:id="rId10"/>
    <p:sldId id="275" r:id="rId11"/>
    <p:sldId id="281" r:id="rId12"/>
    <p:sldId id="297" r:id="rId13"/>
    <p:sldId id="298" r:id="rId14"/>
    <p:sldId id="299" r:id="rId15"/>
    <p:sldId id="300" r:id="rId16"/>
    <p:sldId id="303" r:id="rId17"/>
    <p:sldId id="302" r:id="rId18"/>
    <p:sldId id="304" r:id="rId19"/>
    <p:sldId id="301" r:id="rId20"/>
    <p:sldId id="282" r:id="rId21"/>
    <p:sldId id="283" r:id="rId22"/>
    <p:sldId id="305" r:id="rId23"/>
    <p:sldId id="306" r:id="rId24"/>
    <p:sldId id="307" r:id="rId25"/>
    <p:sldId id="291" r:id="rId26"/>
    <p:sldId id="290" r:id="rId27"/>
    <p:sldId id="308" r:id="rId28"/>
    <p:sldId id="292" r:id="rId29"/>
    <p:sldId id="293" r:id="rId30"/>
    <p:sldId id="294" r:id="rId31"/>
    <p:sldId id="295" r:id="rId32"/>
    <p:sldId id="296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C23B"/>
    <a:srgbClr val="111212"/>
    <a:srgbClr val="E7F0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CFA273D-0733-4EA7-8C22-F6C39DF42860}" type="datetimeFigureOut">
              <a:rPr lang="he-IL" smtClean="0"/>
              <a:t>כ"ח/תמוז/תשע"ח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4B18B9B-58E4-43D3-BDEB-A7C2CB338B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9042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18B9B-58E4-43D3-BDEB-A7C2CB338BE3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1097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274F-F66F-4887-9563-36C54BBFA72D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09415-B277-439C-8574-33AB73C6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83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274F-F66F-4887-9563-36C54BBFA72D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09415-B277-439C-8574-33AB73C6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58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274F-F66F-4887-9563-36C54BBFA72D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09415-B277-439C-8574-33AB73C6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92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274F-F66F-4887-9563-36C54BBFA72D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09415-B277-439C-8574-33AB73C6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1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274F-F66F-4887-9563-36C54BBFA72D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09415-B277-439C-8574-33AB73C6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34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274F-F66F-4887-9563-36C54BBFA72D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09415-B277-439C-8574-33AB73C6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2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274F-F66F-4887-9563-36C54BBFA72D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09415-B277-439C-8574-33AB73C6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7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274F-F66F-4887-9563-36C54BBFA72D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09415-B277-439C-8574-33AB73C6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2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274F-F66F-4887-9563-36C54BBFA72D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09415-B277-439C-8574-33AB73C6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42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274F-F66F-4887-9563-36C54BBFA72D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09415-B277-439C-8574-33AB73C6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77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274F-F66F-4887-9563-36C54BBFA72D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09415-B277-439C-8574-33AB73C6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26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F274F-F66F-4887-9563-36C54BBFA72D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09415-B277-439C-8574-33AB73C6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8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hosech10\Desktop\לוגו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08720"/>
            <a:ext cx="4824536" cy="454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450674"/>
            <a:ext cx="9151302" cy="7200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עמותת שלומית – שירות לאומי</a:t>
            </a:r>
            <a:endParaRPr lang="he-IL" sz="32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97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84140"/>
            <a:ext cx="2718481" cy="54200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85487" y="3143693"/>
            <a:ext cx="450557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2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16015" y="2783653"/>
            <a:ext cx="432145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6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75656" y="-2680"/>
            <a:ext cx="6750873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40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כעת ניתן להתחיל לדווח</a:t>
            </a:r>
            <a:endParaRPr lang="he-IL" sz="400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EBDC5EF9-871E-41CE-AA1F-3CBB0C6FF107" descr="EBDC5EF9-871E-41CE-AA1F-3CBB0C6FF1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19" y="1556792"/>
            <a:ext cx="2525185" cy="440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and, Right, Point, Upwards, Finger, Thumb, Poin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80905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and, Right, Point, Upwards, Finger, Thumb, Poin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13028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EBDC5EF9-871E-41CE-AA1F-3CBB0C6FF107" descr="EBDC5EF9-871E-41CE-AA1F-3CBB0C6FF10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2" t="17084" r="37199" b="77772"/>
          <a:stretch/>
        </p:blipFill>
        <p:spPr bwMode="auto">
          <a:xfrm>
            <a:off x="1917630" y="2022728"/>
            <a:ext cx="1296144" cy="22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952597" y="3129674"/>
            <a:ext cx="590563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0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את הדיווח היומי תוכלו לראות כאן:</a:t>
            </a:r>
            <a:endParaRPr lang="he-IL" sz="200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40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1335325"/>
            <a:ext cx="3942617" cy="7860669"/>
          </a:xfrm>
          <a:prstGeom prst="rect">
            <a:avLst/>
          </a:prstGeom>
        </p:spPr>
      </p:pic>
      <p:pic>
        <p:nvPicPr>
          <p:cNvPr id="4098" name="EBDC5EF9-871E-41CE-AA1F-3CBB0C6FF107" descr="EBDC5EF9-871E-41CE-AA1F-3CBB0C6FF1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72" y="-486999"/>
            <a:ext cx="3662280" cy="638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85487" y="3143693"/>
            <a:ext cx="450557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2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16015" y="2783653"/>
            <a:ext cx="432145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6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74269" y="3220521"/>
            <a:ext cx="590563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4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נכנסים לדוחות שלי</a:t>
            </a:r>
            <a:endParaRPr lang="he-IL" sz="240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2" descr="Hand, Right, Point, Upwards, Finger, Thumb, Poin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49383" y="3869343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EBDC5EF9-871E-41CE-AA1F-3CBB0C6FF107" descr="EBDC5EF9-871E-41CE-AA1F-3CBB0C6FF10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4" t="18196" r="34905" b="78420"/>
          <a:stretch/>
        </p:blipFill>
        <p:spPr bwMode="auto">
          <a:xfrm>
            <a:off x="899592" y="260648"/>
            <a:ext cx="1872208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123728" y="318678"/>
            <a:ext cx="6750873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40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השלמת דיווחים</a:t>
            </a:r>
          </a:p>
          <a:p>
            <a:pPr algn="r" rtl="1"/>
            <a:r>
              <a:rPr lang="he-IL" sz="40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וסגירת חודש</a:t>
            </a:r>
            <a:endParaRPr lang="he-IL" sz="400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23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655C8E50-91C0-4669-AE56-005433A54B4C" descr="655C8E50-91C0-4669-AE56-005433A54B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488" y="1617937"/>
            <a:ext cx="2523966" cy="449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84140"/>
            <a:ext cx="2718481" cy="54200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85487" y="3143693"/>
            <a:ext cx="450557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2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16015" y="2783653"/>
            <a:ext cx="432145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6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52597" y="3129674"/>
            <a:ext cx="590563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8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נכנסים להשלמת דיווחים</a:t>
            </a:r>
            <a:endParaRPr lang="he-IL" sz="280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88391" y="4170412"/>
            <a:ext cx="1210159" cy="266700"/>
          </a:xfrm>
          <a:prstGeom prst="roundRect">
            <a:avLst/>
          </a:prstGeom>
          <a:solidFill>
            <a:srgbClr val="0B6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050" b="1" dirty="0" smtClean="0">
                <a:solidFill>
                  <a:srgbClr val="E7EBEE"/>
                </a:solidFill>
              </a:rPr>
              <a:t>השלמת דיווחים</a:t>
            </a:r>
            <a:endParaRPr lang="he-IL" sz="1050" b="1" dirty="0">
              <a:solidFill>
                <a:srgbClr val="E7EBEE"/>
              </a:solidFill>
            </a:endParaRPr>
          </a:p>
        </p:txBody>
      </p:sp>
      <p:pic>
        <p:nvPicPr>
          <p:cNvPr id="13" name="Picture 2" descr="Hand, Right, Point, Upwards, Finger, Thumb, Poin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32" y="4303762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82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7"/>
          <a:stretch/>
        </p:blipFill>
        <p:spPr>
          <a:xfrm>
            <a:off x="1812460" y="2395627"/>
            <a:ext cx="5546053" cy="33123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85516" y="285337"/>
            <a:ext cx="3617979" cy="75658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85487" y="3143693"/>
            <a:ext cx="450557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2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16015" y="2783653"/>
            <a:ext cx="432145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6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608" y="461434"/>
            <a:ext cx="7633822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8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תוכלו לבחור לעבור לחודש הקודם</a:t>
            </a:r>
            <a:endParaRPr lang="he-IL" sz="280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2" descr="Hand, Right, Point, Upwards, Finger, Thumb, Poin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3862" y="1851419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59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6"/>
          <a:stretch/>
        </p:blipFill>
        <p:spPr>
          <a:xfrm>
            <a:off x="2046904" y="2366459"/>
            <a:ext cx="5567667" cy="32871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73548" y="230908"/>
            <a:ext cx="3617979" cy="756589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26492" y="709995"/>
            <a:ext cx="8281894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8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תוכלו ללחוץ על דיווח ולתקן אותו</a:t>
            </a:r>
          </a:p>
          <a:p>
            <a:pPr algn="r" rtl="1"/>
            <a:r>
              <a:rPr lang="he-IL" sz="28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תוכלו ללחוץ על קובייה ורודה ולהוסיף דיווח</a:t>
            </a:r>
          </a:p>
          <a:p>
            <a:pPr algn="r" rtl="1"/>
            <a:r>
              <a:rPr lang="he-IL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שימו לב – יש להקפיד על זוגות דיווחים לפני סגירת חודש</a:t>
            </a:r>
            <a:endParaRPr lang="he-IL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2" descr="Hand, Right, Point, Upwards, Finger, Thumb, Poin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7930" y="2517617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nd, Right, Point, Upwards, Finger, Thumb, Poin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7929" y="3707731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23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6"/>
          <a:stretch/>
        </p:blipFill>
        <p:spPr>
          <a:xfrm>
            <a:off x="2118913" y="1790395"/>
            <a:ext cx="5567667" cy="32871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5557" y="-345156"/>
            <a:ext cx="3617979" cy="75658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45528" y="2513200"/>
            <a:ext cx="450557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2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76056" y="2153160"/>
            <a:ext cx="432145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6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8501" y="133931"/>
            <a:ext cx="8281894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8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בכל </a:t>
            </a:r>
            <a:r>
              <a:rPr lang="he-IL" sz="28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לחיצה </a:t>
            </a:r>
            <a:r>
              <a:rPr lang="he-IL" sz="28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ייפתח חלון להשלמת הדיווח</a:t>
            </a:r>
          </a:p>
          <a:p>
            <a:pPr algn="r" rtl="1"/>
            <a:r>
              <a:rPr lang="he-IL" sz="28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ניתן גם למחוק את </a:t>
            </a:r>
            <a:r>
              <a:rPr lang="he-IL" sz="28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דיווח שבוצע </a:t>
            </a:r>
            <a:endParaRPr lang="he-IL" sz="280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F334A0AF-1202-4106-BAA5-64FC84C1C8E8" descr="F334A0AF-1202-4106-BAA5-64FC84C1C8E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7" t="6028" r="23794" b="39688"/>
          <a:stretch/>
        </p:blipFill>
        <p:spPr bwMode="auto">
          <a:xfrm>
            <a:off x="2812914" y="2275696"/>
            <a:ext cx="4385399" cy="2497242"/>
          </a:xfrm>
          <a:prstGeom prst="roundRect">
            <a:avLst>
              <a:gd name="adj" fmla="val 3921"/>
            </a:avLst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and, Right, Point, Upwards, Finger, Thumb, Point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02" y="3699510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nd, Right, Point, Upwards, Finger, Thumb, Point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50633" y="1913054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7"/>
          <a:stretch/>
        </p:blipFill>
        <p:spPr>
          <a:xfrm>
            <a:off x="1812460" y="2395627"/>
            <a:ext cx="5546053" cy="33123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85516" y="285338"/>
            <a:ext cx="3617979" cy="75658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85487" y="3143693"/>
            <a:ext cx="450557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2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16015" y="2783653"/>
            <a:ext cx="432145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6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608" y="461434"/>
            <a:ext cx="7633822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8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סגירת חודש באפליקציה:</a:t>
            </a:r>
          </a:p>
          <a:p>
            <a:pPr algn="r" rtl="1"/>
            <a:r>
              <a:rPr lang="he-IL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יש לוודא שאתם נמצאים בחודש הרצוי – הקודם או הנוכחי</a:t>
            </a:r>
          </a:p>
        </p:txBody>
      </p:sp>
      <p:pic>
        <p:nvPicPr>
          <p:cNvPr id="13" name="Picture 2" descr="Hand, Right, Point, Upwards, Finger, Thumb, Poin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251" y="3194587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67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5"/>
          <a:stretch/>
        </p:blipFill>
        <p:spPr>
          <a:xfrm>
            <a:off x="2118913" y="1790395"/>
            <a:ext cx="5567667" cy="32907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8496" y="-347174"/>
            <a:ext cx="3617979" cy="75658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45528" y="2513200"/>
            <a:ext cx="450557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2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76056" y="2153160"/>
            <a:ext cx="432145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6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8501" y="133931"/>
            <a:ext cx="8281894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8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יש למלא מייל וטלפון נייד של המעסיק</a:t>
            </a:r>
          </a:p>
          <a:p>
            <a:pPr algn="r" rtl="1"/>
            <a:r>
              <a:rPr lang="he-IL" sz="28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וללחוץ על </a:t>
            </a:r>
            <a:r>
              <a:rPr lang="he-IL" sz="2800" b="1" dirty="0" smtClean="0">
                <a:solidFill>
                  <a:srgbClr val="11C23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סגור חודש</a:t>
            </a:r>
            <a:endParaRPr lang="he-IL" sz="2800" b="1" dirty="0">
              <a:solidFill>
                <a:srgbClr val="11C23B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2" descr="Hand, Right, Point, Upwards, Finger, Thumb, Poin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933" y="4251848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nd, Right, Point, Upwards, Finger, Thumb, Poin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0637" y="2067442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5332493" y="2988330"/>
            <a:ext cx="1210159" cy="266700"/>
          </a:xfrm>
          <a:prstGeom prst="roundRect">
            <a:avLst/>
          </a:prstGeom>
          <a:solidFill>
            <a:srgbClr val="E7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1400" dirty="0" smtClean="0">
                <a:solidFill>
                  <a:srgbClr val="111212"/>
                </a:solidFill>
                <a:latin typeface="Bahnschrift" panose="020B0502040204020203" pitchFamily="34" charset="0"/>
              </a:rPr>
              <a:t>כתובת מייל</a:t>
            </a:r>
            <a:endParaRPr lang="he-IL" sz="1400" dirty="0">
              <a:solidFill>
                <a:srgbClr val="111212"/>
              </a:solidFill>
              <a:latin typeface="Bahnschrift" panose="020B0502040204020203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76056" y="3302422"/>
            <a:ext cx="1466596" cy="266700"/>
          </a:xfrm>
          <a:prstGeom prst="roundRect">
            <a:avLst/>
          </a:prstGeom>
          <a:solidFill>
            <a:srgbClr val="E7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1400" dirty="0" smtClean="0">
                <a:solidFill>
                  <a:srgbClr val="111212"/>
                </a:solidFill>
                <a:latin typeface="Bahnschrift" panose="020B0502040204020203" pitchFamily="34" charset="0"/>
              </a:rPr>
              <a:t>טלפון נייד</a:t>
            </a:r>
            <a:endParaRPr lang="he-IL" sz="1400" dirty="0">
              <a:solidFill>
                <a:srgbClr val="111212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39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"/>
          <a:stretch/>
        </p:blipFill>
        <p:spPr>
          <a:xfrm>
            <a:off x="2118913" y="1772816"/>
            <a:ext cx="5528776" cy="33083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8496" y="-347174"/>
            <a:ext cx="3617979" cy="75658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45528" y="2513200"/>
            <a:ext cx="450557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2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76056" y="2153160"/>
            <a:ext cx="432145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6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8501" y="133931"/>
            <a:ext cx="8281894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8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לאחר הסגירה– </a:t>
            </a:r>
            <a:r>
              <a:rPr lang="he-IL" sz="2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החודש יהיה נעול לעדכונים</a:t>
            </a:r>
            <a:endParaRPr lang="he-IL" sz="28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2" descr="Hand, Right, Point, Upwards, Finger, Thumb, Poin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1621" y="1868254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04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1335325"/>
            <a:ext cx="3942617" cy="7860669"/>
          </a:xfrm>
          <a:prstGeom prst="rect">
            <a:avLst/>
          </a:prstGeom>
        </p:spPr>
      </p:pic>
      <p:pic>
        <p:nvPicPr>
          <p:cNvPr id="4098" name="EBDC5EF9-871E-41CE-AA1F-3CBB0C6FF107" descr="EBDC5EF9-871E-41CE-AA1F-3CBB0C6FF1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72" y="-486999"/>
            <a:ext cx="3662280" cy="638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85487" y="3143693"/>
            <a:ext cx="450557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2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16015" y="2783653"/>
            <a:ext cx="432145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6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0406" y="3188731"/>
            <a:ext cx="590563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4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נכנסים לדיווחים נוספים</a:t>
            </a:r>
            <a:endParaRPr lang="he-IL" sz="240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2" descr="Hand, Right, Point, Upwards, Finger, Thumb, Poin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74362" y="3838735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EBDC5EF9-871E-41CE-AA1F-3CBB0C6FF107" descr="EBDC5EF9-871E-41CE-AA1F-3CBB0C6FF10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4" t="18196" r="34905" b="78420"/>
          <a:stretch/>
        </p:blipFill>
        <p:spPr bwMode="auto">
          <a:xfrm>
            <a:off x="899592" y="260648"/>
            <a:ext cx="1872208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123728" y="318678"/>
            <a:ext cx="6750873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40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הוספת היעדרות</a:t>
            </a:r>
          </a:p>
          <a:p>
            <a:pPr algn="r" rtl="1"/>
            <a:r>
              <a:rPr lang="he-IL" sz="40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וצילום מסמכים</a:t>
            </a:r>
            <a:endParaRPr lang="he-IL" sz="400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59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36712"/>
            <a:ext cx="9151302" cy="7200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כיצד לדווח נוכחות באפליקציית </a:t>
            </a:r>
            <a:r>
              <a:rPr lang="en-US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?clock2go</a:t>
            </a:r>
            <a:endParaRPr lang="he-IL" sz="32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91" y="3573016"/>
            <a:ext cx="915130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he-IL" sz="3600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הורדת אפליקציה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he-IL" sz="3600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דיווח נוכחות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he-IL" sz="3600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השלמת דיווחים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he-IL" sz="3600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סגירת חודש באפליקציה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he-IL" sz="3600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דיווח היעדרויות וצילום אישור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he-IL" sz="3600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הוספת דוח חתום</a:t>
            </a:r>
          </a:p>
        </p:txBody>
      </p:sp>
    </p:spTree>
    <p:extLst>
      <p:ext uri="{BB962C8B-B14F-4D97-AF65-F5344CB8AC3E}">
        <p14:creationId xmlns:p14="http://schemas.microsoft.com/office/powerpoint/2010/main" val="422609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9E9251F-ED5E-4BAC-88E2-0853C7A0FBA9" descr="C9E9251F-ED5E-4BAC-88E2-0853C7A0FBA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214" y="1628800"/>
            <a:ext cx="2418524" cy="435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867" y="1153761"/>
            <a:ext cx="2718481" cy="54200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9552" y="-19729"/>
            <a:ext cx="7633822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40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בוחרים סוג היעדרות</a:t>
            </a:r>
            <a:endParaRPr lang="he-IL" sz="400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2" descr="Hand, Right, Point, Upwards, Finger, Thumb, Poin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5923" y="1401747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62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84140"/>
            <a:ext cx="2718481" cy="54200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85487" y="3143693"/>
            <a:ext cx="450557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2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16015" y="2783653"/>
            <a:ext cx="432145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6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01892" y="1863409"/>
            <a:ext cx="590563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4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יש לבחור תאריכי ההיעדרות</a:t>
            </a:r>
            <a:endParaRPr lang="he-IL" sz="240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8" name="054800DF-FFD3-4F24-B14C-FF3E3EC59843" descr="054800DF-FFD3-4F24-B14C-FF3E3EC598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108" y="1623524"/>
            <a:ext cx="2520280" cy="448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and, Right, Point, Upwards, Finger, Thumb, Poin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6001" y="1224924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940691" y="2540029"/>
            <a:ext cx="590563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0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יש אפשרות לצלם אישור או מסמך</a:t>
            </a:r>
            <a:endParaRPr lang="he-IL" sz="200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2" descr="Hand, Right, Point, Upwards, Finger, Thumb, Poin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6330" y="2172682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and, Right, Point, Upwards, Finger, Thumb, Poin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92" y="5484819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70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9E9251F-ED5E-4BAC-88E2-0853C7A0FBA9" descr="C9E9251F-ED5E-4BAC-88E2-0853C7A0FBA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214" y="1628800"/>
            <a:ext cx="2418524" cy="435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867" y="1153761"/>
            <a:ext cx="2718481" cy="54200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9552" y="-19729"/>
            <a:ext cx="7633822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40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צירוף דוח נוכחות חתום</a:t>
            </a:r>
            <a:endParaRPr lang="he-IL" sz="400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2" descr="Hand, Right, Point, Upwards, Finger, Thumb, Poin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5922" y="1923426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43005" y="2420888"/>
            <a:ext cx="4007573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0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בוחרים בדוח חתום:</a:t>
            </a:r>
            <a:endParaRPr lang="he-IL" sz="200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78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84140"/>
            <a:ext cx="2718481" cy="54200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85487" y="3143693"/>
            <a:ext cx="450557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2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16015" y="2783653"/>
            <a:ext cx="432145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6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8402" y="309704"/>
            <a:ext cx="590563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4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בוחרים תאריך בחודש המאושר</a:t>
            </a:r>
            <a:endParaRPr lang="he-IL" sz="240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8" name="054800DF-FFD3-4F24-B14C-FF3E3EC59843" descr="054800DF-FFD3-4F24-B14C-FF3E3EC598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108" y="1623524"/>
            <a:ext cx="2520280" cy="448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and, Right, Point, Upwards, Finger, Thumb, Poin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6001" y="1224924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782564" y="1090103"/>
            <a:ext cx="590563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0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ומוסיפים את המסמך החתום:</a:t>
            </a:r>
            <a:endParaRPr lang="he-IL" sz="200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2" descr="Hand, Right, Point, Upwards, Finger, Thumb, Poin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6330" y="2172682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and, Right, Point, Upwards, Finger, Thumb, Poin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92" y="5484819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33463" t="8000" r="32675" b="8000"/>
          <a:stretch/>
        </p:blipFill>
        <p:spPr>
          <a:xfrm>
            <a:off x="5290100" y="2132856"/>
            <a:ext cx="3096344" cy="432048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0199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25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25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36712"/>
            <a:ext cx="9151302" cy="7200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כיצד לעבוד מהמחשב במערכת </a:t>
            </a:r>
            <a:r>
              <a:rPr lang="en-US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?clock2go</a:t>
            </a:r>
            <a:endParaRPr lang="he-IL" sz="32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91" y="3573016"/>
            <a:ext cx="915130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he-IL" sz="3600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התחברות למערכת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he-IL" sz="3600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דיווח נוכחות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he-IL" sz="3600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השלמת </a:t>
            </a:r>
            <a:r>
              <a:rPr lang="he-IL" sz="3600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דיווחים והיעדרות</a:t>
            </a:r>
            <a:endParaRPr lang="he-IL" sz="3600" dirty="0" smtClean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he-IL" sz="3600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סגירת חודש במערכת</a:t>
            </a:r>
          </a:p>
        </p:txBody>
      </p:sp>
    </p:spTree>
    <p:extLst>
      <p:ext uri="{BB962C8B-B14F-4D97-AF65-F5344CB8AC3E}">
        <p14:creationId xmlns:p14="http://schemas.microsoft.com/office/powerpoint/2010/main" val="192976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041" t="9401" r="20340" b="3800"/>
          <a:stretch/>
        </p:blipFill>
        <p:spPr>
          <a:xfrm>
            <a:off x="1259632" y="1700808"/>
            <a:ext cx="6624736" cy="492918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979712" y="4406853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he-IL" dirty="0"/>
          </a:p>
        </p:txBody>
      </p:sp>
      <p:sp>
        <p:nvSpPr>
          <p:cNvPr id="9" name="Rectangle 8"/>
          <p:cNvSpPr/>
          <p:nvPr/>
        </p:nvSpPr>
        <p:spPr>
          <a:xfrm>
            <a:off x="285310" y="294391"/>
            <a:ext cx="885869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3200" b="1" dirty="0" smtClean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התחברות למערכת:</a:t>
            </a:r>
          </a:p>
          <a:p>
            <a:pPr algn="r" rtl="1"/>
            <a:endParaRPr lang="he-IL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>
              <a:buAutoNum type="arabicPeriod"/>
            </a:pPr>
            <a:r>
              <a:rPr lang="he-IL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בשדה שם משתמש מזינים את כתובת המייל</a:t>
            </a:r>
          </a:p>
          <a:p>
            <a:pPr marL="457200" indent="-457200" algn="r" rtl="1">
              <a:buAutoNum type="arabicPeriod"/>
            </a:pPr>
            <a:r>
              <a:rPr lang="he-IL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מזינים את הסיסמא</a:t>
            </a:r>
          </a:p>
          <a:p>
            <a:pPr marL="457200" indent="-457200" algn="r" rtl="1">
              <a:buAutoNum type="arabicPeriod"/>
            </a:pPr>
            <a:r>
              <a:rPr lang="he-IL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לחיצה על שחזור סיסמא תשלח למייל שרשום בשדה הראשון – סיסמא חדשה</a:t>
            </a:r>
          </a:p>
          <a:p>
            <a:pPr marL="457200" indent="-457200" algn="r" rtl="1">
              <a:buAutoNum type="arabicPeriod"/>
            </a:pPr>
            <a:endParaRPr lang="he-IL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169096" y="4907424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</a:t>
            </a:r>
            <a:endParaRPr lang="he-IL" dirty="0"/>
          </a:p>
        </p:txBody>
      </p:sp>
      <p:sp>
        <p:nvSpPr>
          <p:cNvPr id="11" name="Oval 10"/>
          <p:cNvSpPr/>
          <p:nvPr/>
        </p:nvSpPr>
        <p:spPr>
          <a:xfrm>
            <a:off x="2411760" y="5407996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9321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858" t="9401" r="9384" b="5201"/>
          <a:stretch/>
        </p:blipFill>
        <p:spPr>
          <a:xfrm>
            <a:off x="683568" y="2054043"/>
            <a:ext cx="7957393" cy="491586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540224" y="2589352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he-IL" dirty="0"/>
          </a:p>
        </p:txBody>
      </p:sp>
      <p:sp>
        <p:nvSpPr>
          <p:cNvPr id="6" name="Oval 5"/>
          <p:cNvSpPr/>
          <p:nvPr/>
        </p:nvSpPr>
        <p:spPr>
          <a:xfrm>
            <a:off x="5540224" y="3993418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</a:t>
            </a:r>
            <a:endParaRPr lang="he-IL" dirty="0"/>
          </a:p>
        </p:txBody>
      </p:sp>
      <p:sp>
        <p:nvSpPr>
          <p:cNvPr id="8" name="Oval 7"/>
          <p:cNvSpPr/>
          <p:nvPr/>
        </p:nvSpPr>
        <p:spPr>
          <a:xfrm>
            <a:off x="5868144" y="5085184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</a:t>
            </a:r>
            <a:endParaRPr lang="he-IL" dirty="0"/>
          </a:p>
        </p:txBody>
      </p:sp>
      <p:sp>
        <p:nvSpPr>
          <p:cNvPr id="9" name="Oval 8"/>
          <p:cNvSpPr/>
          <p:nvPr/>
        </p:nvSpPr>
        <p:spPr>
          <a:xfrm>
            <a:off x="4225751" y="4824499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4</a:t>
            </a:r>
            <a:endParaRPr lang="he-IL" dirty="0"/>
          </a:p>
        </p:txBody>
      </p:sp>
      <p:sp>
        <p:nvSpPr>
          <p:cNvPr id="10" name="Rectangle 9"/>
          <p:cNvSpPr/>
          <p:nvPr/>
        </p:nvSpPr>
        <p:spPr>
          <a:xfrm>
            <a:off x="285310" y="294391"/>
            <a:ext cx="8858690" cy="1665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3200" b="1" dirty="0" smtClean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בת שירות - ביצוע דיווחי נוכחות</a:t>
            </a:r>
          </a:p>
          <a:p>
            <a:pPr algn="r" rtl="1"/>
            <a:endParaRPr lang="he-IL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>
              <a:buAutoNum type="arabicPeriod"/>
            </a:pPr>
            <a:r>
              <a:rPr lang="he-IL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בוחרים כניסה או יציאה ולוחצים שמור – הדיווח מתעדכן </a:t>
            </a:r>
            <a:r>
              <a:rPr lang="he-IL" dirty="0" err="1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מיידית</a:t>
            </a:r>
            <a:endParaRPr lang="he-IL" dirty="0" smtClean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>
              <a:buAutoNum type="arabicPeriod"/>
            </a:pPr>
            <a:r>
              <a:rPr lang="he-IL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ניתן להוסיף לדיווח משימה כגון התנדבות</a:t>
            </a:r>
          </a:p>
          <a:p>
            <a:pPr marL="457200" indent="-457200" algn="r" rtl="1">
              <a:buAutoNum type="arabicPeriod"/>
            </a:pPr>
            <a:r>
              <a:rPr lang="he-IL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בהשלמת דיווח תוכלו לדווח על היעדרות כגון חופש או מחלה</a:t>
            </a:r>
          </a:p>
          <a:p>
            <a:pPr marL="457200" indent="-457200" algn="r" rtl="1">
              <a:buAutoNum type="arabicPeriod"/>
            </a:pPr>
            <a:r>
              <a:rPr lang="he-IL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במסך דיווחים תראו את כל הדיווחים שלכם החודש עם אפשרות להשלמת </a:t>
            </a:r>
            <a:r>
              <a:rPr lang="he-IL" dirty="0" err="1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חוסרים</a:t>
            </a:r>
            <a:endParaRPr lang="he-IL" dirty="0" smtClean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>
              <a:buAutoNum type="arabicPeriod"/>
            </a:pPr>
            <a:r>
              <a:rPr lang="he-IL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בשינוי סיסמא ניתן לשנות סיסמא לנוחיותכם</a:t>
            </a:r>
          </a:p>
          <a:p>
            <a:pPr marL="457200" indent="-457200" algn="r" rtl="1">
              <a:buAutoNum type="arabicPeriod"/>
            </a:pPr>
            <a:endParaRPr lang="he-IL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88224" y="6237312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138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475" t="10055" r="4327" b="17147"/>
          <a:stretch/>
        </p:blipFill>
        <p:spPr>
          <a:xfrm>
            <a:off x="-149815" y="2492896"/>
            <a:ext cx="9305647" cy="432048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194829" y="2840123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he-IL" dirty="0"/>
          </a:p>
        </p:txBody>
      </p:sp>
      <p:sp>
        <p:nvSpPr>
          <p:cNvPr id="8" name="Oval 7"/>
          <p:cNvSpPr/>
          <p:nvPr/>
        </p:nvSpPr>
        <p:spPr>
          <a:xfrm>
            <a:off x="7842693" y="6411587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4</a:t>
            </a:r>
            <a:endParaRPr lang="he-IL" dirty="0"/>
          </a:p>
        </p:txBody>
      </p:sp>
      <p:sp>
        <p:nvSpPr>
          <p:cNvPr id="10" name="Rectangle 9"/>
          <p:cNvSpPr/>
          <p:nvPr/>
        </p:nvSpPr>
        <p:spPr>
          <a:xfrm>
            <a:off x="285310" y="622028"/>
            <a:ext cx="8858690" cy="1665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3200" b="1" dirty="0" smtClean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בת שירות </a:t>
            </a:r>
            <a:r>
              <a:rPr lang="he-IL" sz="3200" b="1" dirty="0" smtClean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– הוספת היעדרות</a:t>
            </a:r>
            <a:endParaRPr lang="he-IL" sz="3200" b="1" dirty="0" smtClean="0">
              <a:solidFill>
                <a:srgbClr val="00B0F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endParaRPr lang="he-IL" sz="105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>
              <a:buAutoNum type="arabicPeriod"/>
            </a:pPr>
            <a:r>
              <a:rPr lang="he-IL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מסמנים </a:t>
            </a:r>
            <a:r>
              <a:rPr lang="he-IL" dirty="0" err="1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העדרות</a:t>
            </a:r>
            <a:endParaRPr lang="he-IL" dirty="0" smtClean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>
              <a:buAutoNum type="arabicPeriod"/>
            </a:pPr>
            <a:r>
              <a:rPr lang="he-IL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בוחרים את סוג </a:t>
            </a:r>
            <a:r>
              <a:rPr lang="he-IL" dirty="0" err="1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ההעדרות</a:t>
            </a:r>
            <a:r>
              <a:rPr lang="he-IL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– למשל מחלה</a:t>
            </a:r>
          </a:p>
          <a:p>
            <a:pPr marL="457200" indent="-457200" algn="r" rtl="1">
              <a:buAutoNum type="arabicPeriod"/>
            </a:pPr>
            <a:r>
              <a:rPr lang="he-IL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בוחרים את התאריכים הרצויים</a:t>
            </a:r>
          </a:p>
          <a:p>
            <a:pPr marL="457200" indent="-457200" algn="r" rtl="1">
              <a:buAutoNum type="arabicPeriod"/>
            </a:pPr>
            <a:r>
              <a:rPr lang="he-IL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מעלים קובץ ולוחצים על שמור</a:t>
            </a:r>
            <a:endParaRPr lang="he-IL" dirty="0" smtClean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endParaRPr lang="he-IL" dirty="0" smtClean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r>
              <a:rPr lang="he-IL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*העלאת דוח חתום יהיה במסך נפרד בקרוב</a:t>
            </a:r>
            <a:endParaRPr lang="he-IL" dirty="0" smtClean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>
              <a:buAutoNum type="arabicPeriod"/>
            </a:pPr>
            <a:endParaRPr lang="he-IL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73401" y="4989698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</a:t>
            </a:r>
            <a:endParaRPr lang="he-IL" dirty="0"/>
          </a:p>
        </p:txBody>
      </p:sp>
      <p:sp>
        <p:nvSpPr>
          <p:cNvPr id="14" name="Oval 13"/>
          <p:cNvSpPr/>
          <p:nvPr/>
        </p:nvSpPr>
        <p:spPr>
          <a:xfrm>
            <a:off x="7393650" y="5949280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8804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8134" b="3667"/>
          <a:stretch/>
        </p:blipFill>
        <p:spPr>
          <a:xfrm>
            <a:off x="0" y="2321496"/>
            <a:ext cx="9144000" cy="453650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576736" y="3173868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he-IL" dirty="0"/>
          </a:p>
        </p:txBody>
      </p:sp>
      <p:sp>
        <p:nvSpPr>
          <p:cNvPr id="8" name="Oval 7"/>
          <p:cNvSpPr/>
          <p:nvPr/>
        </p:nvSpPr>
        <p:spPr>
          <a:xfrm>
            <a:off x="7704856" y="3195445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4</a:t>
            </a:r>
            <a:endParaRPr lang="he-IL" dirty="0"/>
          </a:p>
        </p:txBody>
      </p:sp>
      <p:sp>
        <p:nvSpPr>
          <p:cNvPr id="10" name="Rectangle 9"/>
          <p:cNvSpPr/>
          <p:nvPr/>
        </p:nvSpPr>
        <p:spPr>
          <a:xfrm>
            <a:off x="285310" y="622028"/>
            <a:ext cx="8858690" cy="1665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3200" b="1" dirty="0" smtClean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בת שירות - השלמת דיווחי נוכחות</a:t>
            </a:r>
          </a:p>
          <a:p>
            <a:pPr algn="r" rtl="1"/>
            <a:endParaRPr lang="he-IL" sz="105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>
              <a:buAutoNum type="arabicPeriod"/>
            </a:pPr>
            <a:r>
              <a:rPr lang="he-IL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המסך נפתח על החודש הנוכחי וניתן ללחוץ ולעבור לחודש הקודם</a:t>
            </a:r>
          </a:p>
          <a:p>
            <a:pPr marL="457200" indent="-457200" algn="r" rtl="1">
              <a:buAutoNum type="arabicPeriod"/>
            </a:pPr>
            <a:r>
              <a:rPr lang="he-IL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לחיצה על שעה תאפשר לכם לערוך את השעה</a:t>
            </a:r>
          </a:p>
          <a:p>
            <a:pPr marL="457200" indent="-457200" algn="r" rtl="1">
              <a:buAutoNum type="arabicPeriod"/>
            </a:pPr>
            <a:r>
              <a:rPr lang="he-IL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לחיצה על קובייה ורודה תאפשר לכם להוסיף שעה</a:t>
            </a:r>
          </a:p>
          <a:p>
            <a:pPr marL="457200" indent="-457200" algn="r" rtl="1">
              <a:buAutoNum type="arabicPeriod"/>
            </a:pPr>
            <a:r>
              <a:rPr lang="he-IL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השלמת דיווח – אפשרות להוסיף ימי היעדרויות</a:t>
            </a:r>
          </a:p>
          <a:p>
            <a:pPr marL="457200" indent="-457200" algn="r" rtl="1">
              <a:buAutoNum type="arabicPeriod"/>
            </a:pPr>
            <a:r>
              <a:rPr lang="he-IL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השלמת </a:t>
            </a:r>
            <a:r>
              <a:rPr lang="he-IL" dirty="0" err="1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חוסרים</a:t>
            </a:r>
            <a:r>
              <a:rPr lang="he-IL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מאפשרת השלמה מהירה וגורפת</a:t>
            </a:r>
          </a:p>
          <a:p>
            <a:pPr marL="457200" indent="-457200" algn="r" rtl="1">
              <a:buAutoNum type="arabicPeriod"/>
            </a:pPr>
            <a:r>
              <a:rPr lang="he-IL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לאחר סיום ההשלמה ניתן לסגור את החודש</a:t>
            </a:r>
          </a:p>
          <a:p>
            <a:pPr marL="457200" indent="-457200" algn="r" rtl="1">
              <a:buAutoNum type="arabicPeriod"/>
            </a:pPr>
            <a:endParaRPr lang="he-IL" dirty="0" smtClean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>
              <a:buAutoNum type="arabicPeriod"/>
            </a:pPr>
            <a:endParaRPr lang="he-IL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928320" y="3195445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5</a:t>
            </a:r>
            <a:endParaRPr lang="he-IL" dirty="0"/>
          </a:p>
        </p:txBody>
      </p:sp>
      <p:sp>
        <p:nvSpPr>
          <p:cNvPr id="13" name="Oval 12"/>
          <p:cNvSpPr/>
          <p:nvPr/>
        </p:nvSpPr>
        <p:spPr>
          <a:xfrm>
            <a:off x="5904656" y="4781985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</a:t>
            </a:r>
            <a:endParaRPr lang="he-IL" dirty="0"/>
          </a:p>
        </p:txBody>
      </p:sp>
      <p:sp>
        <p:nvSpPr>
          <p:cNvPr id="14" name="Oval 13"/>
          <p:cNvSpPr/>
          <p:nvPr/>
        </p:nvSpPr>
        <p:spPr>
          <a:xfrm>
            <a:off x="5792760" y="5452005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</a:t>
            </a:r>
            <a:endParaRPr lang="he-IL" dirty="0"/>
          </a:p>
        </p:txBody>
      </p:sp>
      <p:sp>
        <p:nvSpPr>
          <p:cNvPr id="15" name="Oval 14"/>
          <p:cNvSpPr/>
          <p:nvPr/>
        </p:nvSpPr>
        <p:spPr>
          <a:xfrm>
            <a:off x="1368152" y="3545632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6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8480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225" t="31800" r="24801" b="27600"/>
          <a:stretch/>
        </p:blipFill>
        <p:spPr>
          <a:xfrm>
            <a:off x="467544" y="2780928"/>
            <a:ext cx="7538493" cy="331236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224808" y="3545631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he-IL" dirty="0"/>
          </a:p>
        </p:txBody>
      </p:sp>
      <p:sp>
        <p:nvSpPr>
          <p:cNvPr id="8" name="Oval 7"/>
          <p:cNvSpPr/>
          <p:nvPr/>
        </p:nvSpPr>
        <p:spPr>
          <a:xfrm>
            <a:off x="5364088" y="5615140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4</a:t>
            </a:r>
            <a:endParaRPr lang="he-IL" dirty="0"/>
          </a:p>
        </p:txBody>
      </p:sp>
      <p:sp>
        <p:nvSpPr>
          <p:cNvPr id="10" name="Rectangle 9"/>
          <p:cNvSpPr/>
          <p:nvPr/>
        </p:nvSpPr>
        <p:spPr>
          <a:xfrm>
            <a:off x="285310" y="622028"/>
            <a:ext cx="8858690" cy="1665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3200" b="1" dirty="0" smtClean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בת שירות - סגירת חודש לעובד עמותה</a:t>
            </a:r>
          </a:p>
          <a:p>
            <a:pPr algn="r" rtl="1"/>
            <a:endParaRPr lang="he-IL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>
              <a:buAutoNum type="arabicPeriod"/>
            </a:pPr>
            <a:r>
              <a:rPr lang="he-IL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סיכום פרטי החודש – יש לוודא שאין דיווח כניסה ללא דיווח יציאה ולהיפך</a:t>
            </a:r>
          </a:p>
          <a:p>
            <a:pPr marL="457200" indent="-457200" algn="r" rtl="1">
              <a:buAutoNum type="arabicPeriod"/>
            </a:pPr>
            <a:r>
              <a:rPr lang="he-IL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יש להזין את כתובת המייל של המעסיק המאשר</a:t>
            </a:r>
          </a:p>
          <a:p>
            <a:pPr marL="457200" indent="-457200" algn="r" rtl="1">
              <a:buAutoNum type="arabicPeriod"/>
            </a:pPr>
            <a:r>
              <a:rPr lang="he-IL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יש לבחור את החודש הרצוי לסגירה – ניתן לבחור כל תאריך באותו חודש </a:t>
            </a:r>
          </a:p>
          <a:p>
            <a:pPr marL="457200" indent="-457200" algn="r" rtl="1">
              <a:buAutoNum type="arabicPeriod"/>
            </a:pPr>
            <a:r>
              <a:rPr lang="he-IL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סגירת החודש תשלח אוטומטית את הדוח למייל המעסיק</a:t>
            </a:r>
          </a:p>
          <a:p>
            <a:pPr marL="457200" indent="-457200" algn="r" rtl="1">
              <a:buAutoNum type="arabicPeriod"/>
            </a:pPr>
            <a:r>
              <a:rPr lang="he-IL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סגירת חודש כמו בשלב 4 +</a:t>
            </a:r>
            <a:r>
              <a:rPr lang="en-US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אפשרות להדפסת הדוח</a:t>
            </a:r>
          </a:p>
          <a:p>
            <a:pPr marL="457200" indent="-457200" algn="r" rtl="1">
              <a:buAutoNum type="arabicPeriod"/>
            </a:pPr>
            <a:endParaRPr lang="he-IL" dirty="0" smtClean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>
              <a:buAutoNum type="arabicPeriod"/>
            </a:pPr>
            <a:endParaRPr lang="he-IL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19872" y="5846293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5</a:t>
            </a:r>
            <a:endParaRPr lang="he-IL" dirty="0"/>
          </a:p>
        </p:txBody>
      </p:sp>
      <p:sp>
        <p:nvSpPr>
          <p:cNvPr id="13" name="Oval 12"/>
          <p:cNvSpPr/>
          <p:nvPr/>
        </p:nvSpPr>
        <p:spPr>
          <a:xfrm>
            <a:off x="6156176" y="4077072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</a:t>
            </a:r>
            <a:endParaRPr lang="he-IL" dirty="0"/>
          </a:p>
        </p:txBody>
      </p:sp>
      <p:sp>
        <p:nvSpPr>
          <p:cNvPr id="14" name="Oval 13"/>
          <p:cNvSpPr/>
          <p:nvPr/>
        </p:nvSpPr>
        <p:spPr>
          <a:xfrm>
            <a:off x="5076056" y="4437112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0887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24544" y="264094"/>
            <a:ext cx="915130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40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נכנסים לחנות האפליקציות:</a:t>
            </a:r>
            <a:endParaRPr lang="he-IL" sz="400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84140"/>
            <a:ext cx="2718481" cy="5420024"/>
          </a:xfrm>
          <a:prstGeom prst="rect">
            <a:avLst/>
          </a:prstGeom>
        </p:spPr>
      </p:pic>
      <p:pic>
        <p:nvPicPr>
          <p:cNvPr id="12" name="Picture 2" descr="C:\Documents and Settings\hosech10\Desktop\לוגו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31" y="5556406"/>
            <a:ext cx="1382574" cy="130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google play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466" y="3092114"/>
            <a:ext cx="1112641" cy="111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46" y="3160684"/>
            <a:ext cx="975500" cy="97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and, Right, Point, Upwards, Finger, Thumb, Point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625" y="3716134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44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776" t="28109" r="12988" b="3800"/>
          <a:stretch/>
        </p:blipFill>
        <p:spPr>
          <a:xfrm>
            <a:off x="467544" y="2132856"/>
            <a:ext cx="8208912" cy="42930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5310" y="622028"/>
            <a:ext cx="8858690" cy="1665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3200" b="1" dirty="0" smtClean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סגירת חודש – רכזת</a:t>
            </a:r>
          </a:p>
          <a:p>
            <a:pPr algn="r" rtl="1"/>
            <a:endParaRPr lang="he-IL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>
              <a:buAutoNum type="arabicPeriod"/>
            </a:pPr>
            <a:r>
              <a:rPr lang="he-IL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בתפריט הראשי נכנסים למסך עובדים</a:t>
            </a:r>
          </a:p>
          <a:p>
            <a:pPr marL="457200" indent="-457200" algn="r" rtl="1">
              <a:buAutoNum type="arabicPeriod"/>
            </a:pPr>
            <a:endParaRPr lang="he-IL" dirty="0" smtClean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>
              <a:buAutoNum type="arabicPeriod"/>
            </a:pPr>
            <a:endParaRPr lang="he-IL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444208" y="2552485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971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001" b="3800"/>
          <a:stretch/>
        </p:blipFill>
        <p:spPr>
          <a:xfrm>
            <a:off x="0" y="2287530"/>
            <a:ext cx="9144000" cy="45365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9552" y="622028"/>
            <a:ext cx="8604448" cy="2014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3200" b="1" dirty="0" smtClean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סגירת חודש – רכזת</a:t>
            </a:r>
          </a:p>
          <a:p>
            <a:pPr algn="r" rtl="1"/>
            <a:endParaRPr lang="he-IL" sz="105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>
              <a:buAutoNum type="arabicPeriod"/>
            </a:pPr>
            <a:r>
              <a:rPr lang="he-IL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כאן תיראו את רשימת העובדים שלכם. ליד כל שדה יש זכוכית מגדלת שבעזרתה ניתן לחפש עובד לפי השדה הרלוונטי – שם עובד למשל</a:t>
            </a:r>
          </a:p>
          <a:p>
            <a:pPr marL="457200" indent="-457200" algn="r" rtl="1">
              <a:buAutoNum type="arabicPeriod"/>
            </a:pPr>
            <a:r>
              <a:rPr lang="he-IL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לחיצה על שם העובד תפתח את מסך הדיווחים שלו</a:t>
            </a:r>
          </a:p>
          <a:p>
            <a:pPr marL="457200" indent="-457200" algn="r" rtl="1">
              <a:buAutoNum type="arabicPeriod"/>
            </a:pPr>
            <a:r>
              <a:rPr lang="he-IL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בעמודה זו תראו מי עובד פעיל או לא פעיל</a:t>
            </a:r>
          </a:p>
          <a:p>
            <a:pPr marL="457200" indent="-457200" algn="r" rtl="1">
              <a:buAutoNum type="arabicPeriod"/>
            </a:pPr>
            <a:r>
              <a:rPr lang="he-IL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בעפרון </a:t>
            </a:r>
            <a:r>
              <a:rPr lang="he-IL" dirty="0" err="1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הורוד</a:t>
            </a:r>
            <a:r>
              <a:rPr lang="he-IL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תוכלו לערוך את פרטי העובד ולהפוך אותו ללא פעיל</a:t>
            </a:r>
          </a:p>
          <a:p>
            <a:pPr marL="457200" indent="-457200" algn="r" rtl="1">
              <a:buAutoNum type="arabicPeriod"/>
            </a:pPr>
            <a:r>
              <a:rPr lang="he-IL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לחיצה על אישור וסגירת חודש תעביר אתכם למסך אישור המרכז</a:t>
            </a:r>
          </a:p>
          <a:p>
            <a:pPr marL="457200" indent="-457200" algn="r" rtl="1">
              <a:buAutoNum type="arabicPeriod"/>
            </a:pPr>
            <a:endParaRPr lang="he-IL" dirty="0" smtClean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>
              <a:buAutoNum type="arabicPeriod"/>
            </a:pPr>
            <a:endParaRPr lang="he-IL" dirty="0" smtClean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>
              <a:buAutoNum type="arabicPeriod"/>
            </a:pPr>
            <a:endParaRPr lang="he-IL" dirty="0" smtClean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>
              <a:buAutoNum type="arabicPeriod"/>
            </a:pPr>
            <a:endParaRPr lang="he-IL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96136" y="4093474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he-IL" dirty="0"/>
          </a:p>
        </p:txBody>
      </p:sp>
      <p:sp>
        <p:nvSpPr>
          <p:cNvPr id="7" name="Oval 6"/>
          <p:cNvSpPr/>
          <p:nvPr/>
        </p:nvSpPr>
        <p:spPr>
          <a:xfrm>
            <a:off x="1763688" y="3490725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5</a:t>
            </a:r>
            <a:endParaRPr lang="he-IL" dirty="0"/>
          </a:p>
        </p:txBody>
      </p:sp>
      <p:sp>
        <p:nvSpPr>
          <p:cNvPr id="8" name="Oval 7"/>
          <p:cNvSpPr/>
          <p:nvPr/>
        </p:nvSpPr>
        <p:spPr>
          <a:xfrm>
            <a:off x="285310" y="4348201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4</a:t>
            </a:r>
            <a:endParaRPr lang="he-IL" dirty="0"/>
          </a:p>
        </p:txBody>
      </p:sp>
      <p:sp>
        <p:nvSpPr>
          <p:cNvPr id="9" name="Oval 8"/>
          <p:cNvSpPr/>
          <p:nvPr/>
        </p:nvSpPr>
        <p:spPr>
          <a:xfrm>
            <a:off x="1835696" y="4335304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</a:t>
            </a:r>
            <a:endParaRPr lang="he-IL" dirty="0"/>
          </a:p>
        </p:txBody>
      </p:sp>
      <p:sp>
        <p:nvSpPr>
          <p:cNvPr id="10" name="Oval 9"/>
          <p:cNvSpPr/>
          <p:nvPr/>
        </p:nvSpPr>
        <p:spPr>
          <a:xfrm>
            <a:off x="5489848" y="4725144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2874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001" b="3800"/>
          <a:stretch/>
        </p:blipFill>
        <p:spPr>
          <a:xfrm>
            <a:off x="1161" y="2132856"/>
            <a:ext cx="9144000" cy="47251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92696"/>
            <a:ext cx="9125490" cy="2014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800" b="1" dirty="0" smtClean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סגירת חודש – רכזת</a:t>
            </a:r>
          </a:p>
          <a:p>
            <a:pPr algn="r" rtl="1"/>
            <a:endParaRPr lang="he-IL" sz="1000" b="1" dirty="0" smtClean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r" rtl="1">
              <a:buAutoNum type="arabicPeriod"/>
            </a:pPr>
            <a:r>
              <a:rPr lang="he-IL" sz="1600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כאן ניתן לראות את שם העובד ולחיצה על השם תעביר ישר לדוח המפורט</a:t>
            </a:r>
          </a:p>
          <a:p>
            <a:pPr marL="342900" indent="-342900" algn="r" rtl="1">
              <a:buAutoNum type="arabicPeriod"/>
            </a:pPr>
            <a:r>
              <a:rPr lang="he-IL" sz="1600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כאן ניתן לראות את הדוח החודשי של העמותה (בהמשך ניתן יהיה לראות גם הקובץ החתום)</a:t>
            </a:r>
          </a:p>
          <a:p>
            <a:pPr marL="342900" indent="-342900" algn="r" rtl="1">
              <a:buAutoNum type="arabicPeriod"/>
            </a:pPr>
            <a:r>
              <a:rPr lang="he-IL" sz="1600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בת שירות שסגרה חודש – החודש הנסגר יופיע עם </a:t>
            </a:r>
            <a:r>
              <a:rPr lang="en-US" sz="1600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he-IL" sz="1600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(ניתן להוריד אותו אם רוצים לאפשר לה לבצע תיקונים ולסגור שוב)</a:t>
            </a:r>
          </a:p>
          <a:p>
            <a:pPr marL="342900" indent="-342900" algn="r" rtl="1">
              <a:buAutoNum type="arabicPeriod"/>
            </a:pPr>
            <a:r>
              <a:rPr lang="he-IL" sz="1600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כאן ניתן לאשר את החודש לאחר שהתקבל הדוח החתום</a:t>
            </a:r>
          </a:p>
          <a:p>
            <a:pPr marL="342900" indent="-342900" algn="r" rtl="1">
              <a:buAutoNum type="arabicPeriod"/>
            </a:pPr>
            <a:r>
              <a:rPr lang="he-IL" sz="1600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ניתן לראות את תאריכי הסגירה והאישור</a:t>
            </a:r>
          </a:p>
          <a:p>
            <a:pPr marL="342900" indent="-342900" algn="r" rtl="1">
              <a:buAutoNum type="arabicPeriod"/>
            </a:pPr>
            <a:endParaRPr lang="he-IL" sz="1600" dirty="0" smtClean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>
              <a:buAutoNum type="arabicPeriod"/>
            </a:pPr>
            <a:endParaRPr lang="he-IL" sz="1600" dirty="0" smtClean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>
              <a:buAutoNum type="arabicPeriod"/>
            </a:pPr>
            <a:endParaRPr lang="he-IL" sz="1600" dirty="0" smtClean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>
              <a:buAutoNum type="arabicPeriod"/>
            </a:pPr>
            <a:endParaRPr lang="he-IL" sz="1600" dirty="0" smtClean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>
              <a:buAutoNum type="arabicPeriod"/>
            </a:pPr>
            <a:endParaRPr lang="he-IL" sz="160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012160" y="3789040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he-IL" dirty="0"/>
          </a:p>
        </p:txBody>
      </p:sp>
      <p:sp>
        <p:nvSpPr>
          <p:cNvPr id="7" name="Oval 6"/>
          <p:cNvSpPr/>
          <p:nvPr/>
        </p:nvSpPr>
        <p:spPr>
          <a:xfrm>
            <a:off x="1143853" y="3819939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5</a:t>
            </a:r>
            <a:endParaRPr lang="he-IL" dirty="0"/>
          </a:p>
        </p:txBody>
      </p:sp>
      <p:sp>
        <p:nvSpPr>
          <p:cNvPr id="8" name="Oval 7"/>
          <p:cNvSpPr/>
          <p:nvPr/>
        </p:nvSpPr>
        <p:spPr>
          <a:xfrm>
            <a:off x="2293876" y="3813500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4</a:t>
            </a:r>
            <a:endParaRPr lang="he-IL" dirty="0"/>
          </a:p>
        </p:txBody>
      </p:sp>
      <p:sp>
        <p:nvSpPr>
          <p:cNvPr id="9" name="Oval 8"/>
          <p:cNvSpPr/>
          <p:nvPr/>
        </p:nvSpPr>
        <p:spPr>
          <a:xfrm>
            <a:off x="4716016" y="3819939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</a:t>
            </a:r>
            <a:endParaRPr lang="he-IL" dirty="0"/>
          </a:p>
        </p:txBody>
      </p:sp>
      <p:sp>
        <p:nvSpPr>
          <p:cNvPr id="10" name="Oval 9"/>
          <p:cNvSpPr/>
          <p:nvPr/>
        </p:nvSpPr>
        <p:spPr>
          <a:xfrm>
            <a:off x="3288922" y="3819939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939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996952"/>
            <a:ext cx="9151302" cy="7200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4800" b="1" smtClean="0">
                <a:latin typeface="Tahoma" panose="020B0604030504040204" pitchFamily="34" charset="0"/>
                <a:cs typeface="Tahoma" panose="020B0604030504040204" pitchFamily="34" charset="0"/>
              </a:rPr>
              <a:t>בהצלחה</a:t>
            </a:r>
            <a:endParaRPr lang="he-IL" sz="48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 descr="C:\Documents and Settings\hosech10\Desktop\לוגו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80" y="4005064"/>
            <a:ext cx="2223942" cy="209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5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482168" y="1988840"/>
            <a:ext cx="450557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40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מקישים בחיפוש</a:t>
            </a:r>
            <a:endParaRPr lang="he-IL" sz="40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84140"/>
            <a:ext cx="2718481" cy="5420024"/>
          </a:xfrm>
          <a:prstGeom prst="rect">
            <a:avLst/>
          </a:prstGeom>
        </p:spPr>
      </p:pic>
      <p:pic>
        <p:nvPicPr>
          <p:cNvPr id="12" name="Picture 2" descr="C:\Documents and Settings\hosech10\Desktop\לוגו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31" y="5556406"/>
            <a:ext cx="1382574" cy="130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531975BA-040F-42E3-8CEC-3CE33D488CD0" descr="531975BA-040F-42E3-8CEC-3CE33D488CD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/>
          <a:stretch/>
        </p:blipFill>
        <p:spPr bwMode="auto">
          <a:xfrm>
            <a:off x="1763687" y="1805920"/>
            <a:ext cx="2434217" cy="385532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88024" y="2564904"/>
            <a:ext cx="3273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clock2go</a:t>
            </a:r>
            <a:endParaRPr lang="he-IL" sz="5400" dirty="0"/>
          </a:p>
        </p:txBody>
      </p:sp>
    </p:spTree>
    <p:extLst>
      <p:ext uri="{BB962C8B-B14F-4D97-AF65-F5344CB8AC3E}">
        <p14:creationId xmlns:p14="http://schemas.microsoft.com/office/powerpoint/2010/main" val="353018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hosech10\Desktop\לוגו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366" y="2852936"/>
            <a:ext cx="1382574" cy="130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91680" y="1772816"/>
            <a:ext cx="2520280" cy="396044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84140"/>
            <a:ext cx="2718481" cy="54200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9512" y="313232"/>
            <a:ext cx="544258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40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נכנסים לאפליקציה</a:t>
            </a:r>
            <a:endParaRPr lang="he-IL" sz="40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2" descr="C:\Documents and Settings\hosech10\Desktop\לוגו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31" y="5556406"/>
            <a:ext cx="1382574" cy="130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1988840"/>
            <a:ext cx="700959" cy="689713"/>
          </a:xfrm>
          <a:prstGeom prst="rect">
            <a:avLst/>
          </a:prstGeom>
        </p:spPr>
      </p:pic>
      <p:pic>
        <p:nvPicPr>
          <p:cNvPr id="10" name="Picture 2" descr="Hand, Right, Point, Upwards, Finger, Thumb, Point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843" y="2335423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24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84140"/>
            <a:ext cx="2718481" cy="54200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85487" y="3143693"/>
            <a:ext cx="450557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2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2" descr="C:\Documents and Settings\hosech10\Desktop\לוגו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625" y="2708920"/>
            <a:ext cx="1382574" cy="130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1F2673C2-A9F7-4D22-B6B9-AAB7FD4734B1" descr="1F2673C2-A9F7-4D22-B6B9-AAB7FD4734B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772" y="1628800"/>
            <a:ext cx="2520280" cy="410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716015" y="2783653"/>
            <a:ext cx="432145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6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86386" y="1843501"/>
            <a:ext cx="4505571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4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במידה </a:t>
            </a:r>
            <a:r>
              <a:rPr lang="he-IL" sz="24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והמכשיר מבקש</a:t>
            </a:r>
          </a:p>
          <a:p>
            <a:pPr algn="r" rtl="1"/>
            <a:r>
              <a:rPr lang="he-IL" sz="24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לאשר מיקום\לתת </a:t>
            </a:r>
            <a:r>
              <a:rPr lang="he-IL" sz="24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אמון</a:t>
            </a:r>
            <a:endParaRPr lang="he-IL" sz="240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63625" y="2682028"/>
            <a:ext cx="37128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5400" b="1" dirty="0" smtClean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יש לאפשר</a:t>
            </a:r>
            <a:endParaRPr lang="he-IL" sz="5400" dirty="0"/>
          </a:p>
        </p:txBody>
      </p:sp>
    </p:spTree>
    <p:extLst>
      <p:ext uri="{BB962C8B-B14F-4D97-AF65-F5344CB8AC3E}">
        <p14:creationId xmlns:p14="http://schemas.microsoft.com/office/powerpoint/2010/main" val="27908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84140"/>
            <a:ext cx="2718481" cy="54200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85487" y="3143693"/>
            <a:ext cx="450557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2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2" descr="C:\Documents and Settings\hosech10\Desktop\לוגו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625" y="2708920"/>
            <a:ext cx="1382574" cy="130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716015" y="2783653"/>
            <a:ext cx="432145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6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31840" y="2526000"/>
            <a:ext cx="4505571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40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בוחרים שפה</a:t>
            </a:r>
            <a:endParaRPr lang="he-IL" sz="400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804329E9-0239-4B46-AA06-A2A3F6A37030" descr="804329E9-0239-4B46-AA06-A2A3F6A370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772" y="1630613"/>
            <a:ext cx="2520280" cy="446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33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84140"/>
            <a:ext cx="2718481" cy="54200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85487" y="3143693"/>
            <a:ext cx="450557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2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2" descr="C:\Documents and Settings\hosech10\Desktop\לוגו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625" y="2708920"/>
            <a:ext cx="1382574" cy="130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716015" y="2783653"/>
            <a:ext cx="432145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6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65888" y="2544928"/>
            <a:ext cx="590563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8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מזינים את מספר הטלפון</a:t>
            </a:r>
          </a:p>
          <a:p>
            <a:pPr algn="r" rtl="1"/>
            <a:r>
              <a:rPr lang="he-IL" sz="28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ומאשרים את תנאי השימוש</a:t>
            </a:r>
            <a:endParaRPr lang="he-IL" sz="280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731D017E-EA50-48D6-8E5C-5679208AA013" descr="731D017E-EA50-48D6-8E5C-5679208AA0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388" y="1628800"/>
            <a:ext cx="2511048" cy="446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835696" y="2279471"/>
            <a:ext cx="224247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400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0528999999</a:t>
            </a:r>
            <a:endParaRPr lang="he-IL" sz="2400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66554" y="2708920"/>
            <a:ext cx="389747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</a:t>
            </a:r>
            <a:endParaRPr lang="he-IL" i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65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84140"/>
            <a:ext cx="2718481" cy="54200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85487" y="3143693"/>
            <a:ext cx="450557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2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2" descr="C:\Documents and Settings\hosech10\Desktop\לוגו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625" y="2708920"/>
            <a:ext cx="1382574" cy="130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716015" y="2783653"/>
            <a:ext cx="432145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6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13774" y="2067832"/>
            <a:ext cx="590563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8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תקבלו </a:t>
            </a: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SMS</a:t>
            </a:r>
            <a:r>
              <a:rPr lang="he-IL" sz="28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עם קוד רישום</a:t>
            </a:r>
          </a:p>
          <a:p>
            <a:pPr algn="r" rtl="1"/>
            <a:r>
              <a:rPr lang="he-IL" sz="28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אותו יש להזין במסך: </a:t>
            </a:r>
          </a:p>
        </p:txBody>
      </p:sp>
      <p:pic>
        <p:nvPicPr>
          <p:cNvPr id="17" name="ACC0A8FB-AD7C-41A6-A14D-705302A128F9" descr="ACC0A8FB-AD7C-41A6-A14D-705302A128F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804" y="1628800"/>
            <a:ext cx="2478619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57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2100</TotalTime>
  <Words>620</Words>
  <Application>Microsoft Office PowerPoint</Application>
  <PresentationFormat>On-screen Show (4:3)</PresentationFormat>
  <Paragraphs>150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Bahnschrift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ok2go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hosech10</dc:creator>
  <cp:lastModifiedBy>Maor Avital</cp:lastModifiedBy>
  <cp:revision>56</cp:revision>
  <dcterms:created xsi:type="dcterms:W3CDTF">2016-08-24T04:59:18Z</dcterms:created>
  <dcterms:modified xsi:type="dcterms:W3CDTF">2018-07-11T07:25:06Z</dcterms:modified>
</cp:coreProperties>
</file>